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6" d="100"/>
          <a:sy n="76" d="100"/>
        </p:scale>
        <p:origin x="-102" y="-24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E388FD-FE2B-474F-8337-0EAFFAA03E0C}" type="datetimeFigureOut">
              <a:rPr lang="en-US" smtClean="0"/>
              <a:t>7/31/2009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D456C9-AF91-4C64-A32D-520947D10D9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E388FD-FE2B-474F-8337-0EAFFAA03E0C}" type="datetimeFigureOut">
              <a:rPr lang="en-US" smtClean="0"/>
              <a:t>7/31/2009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D456C9-AF91-4C64-A32D-520947D10D9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E388FD-FE2B-474F-8337-0EAFFAA03E0C}" type="datetimeFigureOut">
              <a:rPr lang="en-US" smtClean="0"/>
              <a:t>7/31/2009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D456C9-AF91-4C64-A32D-520947D10D9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E388FD-FE2B-474F-8337-0EAFFAA03E0C}" type="datetimeFigureOut">
              <a:rPr lang="en-US" smtClean="0"/>
              <a:t>7/31/2009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D456C9-AF91-4C64-A32D-520947D10D9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E388FD-FE2B-474F-8337-0EAFFAA03E0C}" type="datetimeFigureOut">
              <a:rPr lang="en-US" smtClean="0"/>
              <a:t>7/31/2009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D456C9-AF91-4C64-A32D-520947D10D9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E388FD-FE2B-474F-8337-0EAFFAA03E0C}" type="datetimeFigureOut">
              <a:rPr lang="en-US" smtClean="0"/>
              <a:t>7/31/2009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D456C9-AF91-4C64-A32D-520947D10D9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E388FD-FE2B-474F-8337-0EAFFAA03E0C}" type="datetimeFigureOut">
              <a:rPr lang="en-US" smtClean="0"/>
              <a:t>7/31/2009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9D456C9-AF91-4C64-A32D-520947D10D9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E388FD-FE2B-474F-8337-0EAFFAA03E0C}" type="datetimeFigureOut">
              <a:rPr lang="en-US" smtClean="0"/>
              <a:t>7/31/2009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9D456C9-AF91-4C64-A32D-520947D10D9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E388FD-FE2B-474F-8337-0EAFFAA03E0C}" type="datetimeFigureOut">
              <a:rPr lang="en-US" smtClean="0"/>
              <a:t>7/31/2009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9D456C9-AF91-4C64-A32D-520947D10D9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E388FD-FE2B-474F-8337-0EAFFAA03E0C}" type="datetimeFigureOut">
              <a:rPr lang="en-US" smtClean="0"/>
              <a:t>7/31/2009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D456C9-AF91-4C64-A32D-520947D10D9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E388FD-FE2B-474F-8337-0EAFFAA03E0C}" type="datetimeFigureOut">
              <a:rPr lang="en-US" smtClean="0"/>
              <a:t>7/31/2009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D456C9-AF91-4C64-A32D-520947D10D9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E388FD-FE2B-474F-8337-0EAFFAA03E0C}" type="datetimeFigureOut">
              <a:rPr lang="en-US" smtClean="0"/>
              <a:t>7/31/2009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D456C9-AF91-4C64-A32D-520947D10D9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685800" y="2286000"/>
            <a:ext cx="7772400" cy="1143000"/>
          </a:xfrm>
        </p:spPr>
        <p:txBody>
          <a:bodyPr>
            <a:normAutofit fontScale="90000"/>
          </a:bodyPr>
          <a:lstStyle/>
          <a:p>
            <a:pPr eaLnBrk="1" hangingPunct="1"/>
            <a:r>
              <a:rPr lang="en-US" sz="7200" b="1" smtClean="0">
                <a:solidFill>
                  <a:srgbClr val="FF0000"/>
                </a:solidFill>
                <a:latin typeface="Verdana" pitchFamily="34" charset="0"/>
              </a:rPr>
              <a:t>Slide Review</a:t>
            </a:r>
          </a:p>
        </p:txBody>
      </p:sp>
      <p:sp>
        <p:nvSpPr>
          <p:cNvPr id="16387" name="Rectangle 3"/>
          <p:cNvSpPr>
            <a:spLocks noGrp="1" noChangeArrowheads="1"/>
          </p:cNvSpPr>
          <p:nvPr>
            <p:ph type="subTitle" idx="1"/>
          </p:nvPr>
        </p:nvSpPr>
        <p:spPr>
          <a:xfrm>
            <a:off x="1371600" y="3886200"/>
            <a:ext cx="6400800" cy="609600"/>
          </a:xfrm>
        </p:spPr>
        <p:txBody>
          <a:bodyPr/>
          <a:lstStyle/>
          <a:p>
            <a:pPr eaLnBrk="1" hangingPunct="1"/>
            <a:r>
              <a:rPr lang="en-US" smtClean="0">
                <a:latin typeface="Verdana" pitchFamily="34" charset="0"/>
              </a:rPr>
              <a:t>Summer 2009</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990600" y="457200"/>
            <a:ext cx="7086600" cy="5797550"/>
          </a:xfrm>
          <a:prstGeom prst="rect">
            <a:avLst/>
          </a:prstGeom>
          <a:noFill/>
          <a:ln w="9525">
            <a:noFill/>
            <a:miter lim="800000"/>
            <a:headEnd/>
            <a:tailEnd/>
          </a:ln>
        </p:spPr>
        <p:txBody>
          <a:bodyPr>
            <a:spAutoFit/>
          </a:bodyPr>
          <a:lstStyle/>
          <a:p>
            <a:pPr>
              <a:spcBef>
                <a:spcPct val="50000"/>
              </a:spcBef>
            </a:pPr>
            <a:r>
              <a:rPr lang="en-US" sz="3200" b="1">
                <a:solidFill>
                  <a:schemeClr val="bg1"/>
                </a:solidFill>
                <a:latin typeface="Verdana" pitchFamily="34" charset="0"/>
              </a:rPr>
              <a:t>	</a:t>
            </a:r>
            <a:r>
              <a:rPr lang="en-US" sz="4400">
                <a:solidFill>
                  <a:srgbClr val="FF0000"/>
                </a:solidFill>
                <a:latin typeface="Arial Black" pitchFamily="34" charset="0"/>
              </a:rPr>
              <a:t>Point Breakdown</a:t>
            </a:r>
            <a:r>
              <a:rPr lang="en-US" sz="2800" b="1">
                <a:solidFill>
                  <a:srgbClr val="FF0000"/>
                </a:solidFill>
                <a:latin typeface="Verdana" pitchFamily="34" charset="0"/>
              </a:rPr>
              <a:t> </a:t>
            </a:r>
          </a:p>
          <a:p>
            <a:pPr>
              <a:spcBef>
                <a:spcPct val="50000"/>
              </a:spcBef>
            </a:pPr>
            <a:r>
              <a:rPr lang="en-US" sz="2800" b="1">
                <a:latin typeface="Verdana" pitchFamily="34" charset="0"/>
              </a:rPr>
              <a:t>      25 Stations </a:t>
            </a:r>
            <a:r>
              <a:rPr lang="en-US" sz="2800">
                <a:latin typeface="Verdana" pitchFamily="34" charset="0"/>
              </a:rPr>
              <a:t>(2 Q’s per station)</a:t>
            </a:r>
            <a:r>
              <a:rPr lang="en-US" sz="2800">
                <a:solidFill>
                  <a:schemeClr val="bg1"/>
                </a:solidFill>
                <a:latin typeface="Verdana" pitchFamily="34" charset="0"/>
              </a:rPr>
              <a:t>)</a:t>
            </a:r>
            <a:endParaRPr lang="en-US" sz="2800" b="1">
              <a:solidFill>
                <a:schemeClr val="bg1"/>
              </a:solidFill>
              <a:latin typeface="Verdana" pitchFamily="34" charset="0"/>
            </a:endParaRPr>
          </a:p>
          <a:p>
            <a:pPr>
              <a:spcBef>
                <a:spcPct val="50000"/>
              </a:spcBef>
            </a:pPr>
            <a:r>
              <a:rPr lang="en-US" sz="2800" b="1">
                <a:solidFill>
                  <a:schemeClr val="bg1"/>
                </a:solidFill>
                <a:latin typeface="Verdana" pitchFamily="34" charset="0"/>
              </a:rPr>
              <a:t>1 point </a:t>
            </a:r>
            <a:r>
              <a:rPr lang="en-US" sz="2800" b="1">
                <a:solidFill>
                  <a:schemeClr val="accent2"/>
                </a:solidFill>
                <a:latin typeface="Verdana" pitchFamily="34" charset="0"/>
              </a:rPr>
              <a:t>per Q  -  50 Points</a:t>
            </a:r>
            <a:r>
              <a:rPr lang="en-US" sz="2800" b="1">
                <a:solidFill>
                  <a:schemeClr val="bg1"/>
                </a:solidFill>
                <a:latin typeface="Verdana" pitchFamily="34" charset="0"/>
              </a:rPr>
              <a:t> total </a:t>
            </a:r>
          </a:p>
          <a:p>
            <a:pPr>
              <a:spcBef>
                <a:spcPct val="50000"/>
              </a:spcBef>
            </a:pPr>
            <a:r>
              <a:rPr lang="en-US" sz="2000" b="1">
                <a:solidFill>
                  <a:schemeClr val="bg1"/>
                </a:solidFill>
                <a:latin typeface="Verdana" pitchFamily="34" charset="0"/>
              </a:rPr>
              <a:t>	</a:t>
            </a:r>
            <a:r>
              <a:rPr lang="en-US" sz="2000" b="1">
                <a:latin typeface="Verdana" pitchFamily="34" charset="0"/>
              </a:rPr>
              <a:t>~1/3 TAXONOMY, IDENTIFICATION</a:t>
            </a:r>
          </a:p>
          <a:p>
            <a:pPr>
              <a:spcBef>
                <a:spcPct val="50000"/>
              </a:spcBef>
            </a:pPr>
            <a:r>
              <a:rPr lang="en-US" sz="2000" b="1">
                <a:latin typeface="Verdana" pitchFamily="34" charset="0"/>
              </a:rPr>
              <a:t>	~1/3 STRUCTURE/FUNCTION </a:t>
            </a:r>
          </a:p>
          <a:p>
            <a:pPr>
              <a:spcBef>
                <a:spcPct val="50000"/>
              </a:spcBef>
            </a:pPr>
            <a:r>
              <a:rPr lang="en-US" sz="2000" b="1">
                <a:latin typeface="Verdana" pitchFamily="34" charset="0"/>
              </a:rPr>
              <a:t>	~1/3 COMPARISIONS BETWEEN PHYLA</a:t>
            </a:r>
          </a:p>
          <a:p>
            <a:pPr>
              <a:spcBef>
                <a:spcPct val="50000"/>
              </a:spcBef>
            </a:pPr>
            <a:endParaRPr lang="en-US" sz="2000" b="1">
              <a:latin typeface="Verdana" pitchFamily="34" charset="0"/>
            </a:endParaRPr>
          </a:p>
          <a:p>
            <a:pPr>
              <a:spcBef>
                <a:spcPct val="50000"/>
              </a:spcBef>
            </a:pPr>
            <a:r>
              <a:rPr lang="en-US" sz="2800" b="1">
                <a:solidFill>
                  <a:schemeClr val="accent2"/>
                </a:solidFill>
                <a:latin typeface="Verdana" pitchFamily="34" charset="0"/>
              </a:rPr>
              <a:t>Round 1 - </a:t>
            </a:r>
            <a:r>
              <a:rPr lang="en-US" sz="2800">
                <a:solidFill>
                  <a:schemeClr val="accent2"/>
                </a:solidFill>
                <a:latin typeface="Verdana" pitchFamily="34" charset="0"/>
              </a:rPr>
              <a:t>30 seconds</a:t>
            </a:r>
            <a:r>
              <a:rPr lang="en-US" sz="2800" b="1">
                <a:solidFill>
                  <a:schemeClr val="accent2"/>
                </a:solidFill>
                <a:latin typeface="Verdana" pitchFamily="34" charset="0"/>
              </a:rPr>
              <a:t> </a:t>
            </a:r>
            <a:r>
              <a:rPr lang="en-US" sz="2800">
                <a:solidFill>
                  <a:schemeClr val="accent2"/>
                </a:solidFill>
                <a:latin typeface="Verdana" pitchFamily="34" charset="0"/>
              </a:rPr>
              <a:t>per station</a:t>
            </a:r>
          </a:p>
          <a:p>
            <a:pPr>
              <a:spcBef>
                <a:spcPct val="50000"/>
              </a:spcBef>
            </a:pPr>
            <a:r>
              <a:rPr lang="en-US" sz="2800" b="1">
                <a:solidFill>
                  <a:schemeClr val="accent2"/>
                </a:solidFill>
                <a:latin typeface="Verdana" pitchFamily="34" charset="0"/>
              </a:rPr>
              <a:t>Round 2 - </a:t>
            </a:r>
            <a:r>
              <a:rPr lang="en-US" sz="2800">
                <a:solidFill>
                  <a:schemeClr val="accent2"/>
                </a:solidFill>
                <a:latin typeface="Verdana" pitchFamily="34" charset="0"/>
              </a:rPr>
              <a:t>15 seconds per station</a:t>
            </a:r>
          </a:p>
          <a:p>
            <a:pPr>
              <a:spcBef>
                <a:spcPct val="50000"/>
              </a:spcBef>
            </a:pPr>
            <a:endParaRPr lang="en-US" sz="2800">
              <a:solidFill>
                <a:schemeClr val="accent2"/>
              </a:solidFill>
              <a:latin typeface="Verdana"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smtClean="0">
                <a:solidFill>
                  <a:srgbClr val="FF0000"/>
                </a:solidFill>
                <a:latin typeface="Arial Black" pitchFamily="34" charset="0"/>
              </a:rPr>
              <a:t>Take Note!</a:t>
            </a:r>
          </a:p>
        </p:txBody>
      </p:sp>
      <p:sp>
        <p:nvSpPr>
          <p:cNvPr id="26627" name="Rectangle 3"/>
          <p:cNvSpPr>
            <a:spLocks noGrp="1" noChangeArrowheads="1"/>
          </p:cNvSpPr>
          <p:nvPr>
            <p:ph type="body" idx="1"/>
          </p:nvPr>
        </p:nvSpPr>
        <p:spPr/>
        <p:txBody>
          <a:bodyPr/>
          <a:lstStyle/>
          <a:p>
            <a:pPr eaLnBrk="1" hangingPunct="1">
              <a:lnSpc>
                <a:spcPct val="90000"/>
              </a:lnSpc>
            </a:pPr>
            <a:r>
              <a:rPr lang="en-US" sz="2800" smtClean="0">
                <a:solidFill>
                  <a:schemeClr val="accent2"/>
                </a:solidFill>
                <a:latin typeface="Arial Unicode MS" pitchFamily="34" charset="-128"/>
              </a:rPr>
              <a:t>The final practical exam is cumulative.</a:t>
            </a:r>
          </a:p>
          <a:p>
            <a:pPr eaLnBrk="1" hangingPunct="1">
              <a:lnSpc>
                <a:spcPct val="90000"/>
              </a:lnSpc>
              <a:buFontTx/>
              <a:buNone/>
            </a:pPr>
            <a:endParaRPr lang="en-US" sz="1200" smtClean="0">
              <a:solidFill>
                <a:schemeClr val="accent2"/>
              </a:solidFill>
              <a:latin typeface="Arial Unicode MS" pitchFamily="34" charset="-128"/>
            </a:endParaRPr>
          </a:p>
          <a:p>
            <a:pPr eaLnBrk="1" hangingPunct="1">
              <a:lnSpc>
                <a:spcPct val="90000"/>
              </a:lnSpc>
            </a:pPr>
            <a:r>
              <a:rPr lang="en-US" sz="2800" smtClean="0">
                <a:solidFill>
                  <a:schemeClr val="accent2"/>
                </a:solidFill>
                <a:latin typeface="Arial Unicode MS" pitchFamily="34" charset="-128"/>
              </a:rPr>
              <a:t>Questions will focus on the last phyla studied </a:t>
            </a:r>
          </a:p>
          <a:p>
            <a:pPr eaLnBrk="1" hangingPunct="1">
              <a:lnSpc>
                <a:spcPct val="90000"/>
              </a:lnSpc>
              <a:buFontTx/>
              <a:buNone/>
            </a:pPr>
            <a:r>
              <a:rPr lang="en-US" sz="2800" smtClean="0">
                <a:solidFill>
                  <a:schemeClr val="accent2"/>
                </a:solidFill>
                <a:latin typeface="Arial Unicode MS" pitchFamily="34" charset="-128"/>
              </a:rPr>
              <a:t>	but </a:t>
            </a:r>
            <a:r>
              <a:rPr lang="en-US" sz="2800" u="sng" smtClean="0">
                <a:solidFill>
                  <a:schemeClr val="accent2"/>
                </a:solidFill>
                <a:latin typeface="Arial Unicode MS" pitchFamily="34" charset="-128"/>
              </a:rPr>
              <a:t>there will be questions on the material studied earlier in this course</a:t>
            </a:r>
            <a:r>
              <a:rPr lang="en-US" sz="2800" smtClean="0">
                <a:solidFill>
                  <a:schemeClr val="accent2"/>
                </a:solidFill>
                <a:latin typeface="Arial Unicode MS" pitchFamily="34" charset="-128"/>
              </a:rPr>
              <a:t>.</a:t>
            </a:r>
          </a:p>
          <a:p>
            <a:pPr eaLnBrk="1" hangingPunct="1">
              <a:lnSpc>
                <a:spcPct val="90000"/>
              </a:lnSpc>
              <a:buFontTx/>
              <a:buNone/>
            </a:pPr>
            <a:endParaRPr lang="en-US" sz="1200" smtClean="0">
              <a:solidFill>
                <a:schemeClr val="accent2"/>
              </a:solidFill>
              <a:latin typeface="Arial Unicode MS" pitchFamily="34" charset="-128"/>
            </a:endParaRPr>
          </a:p>
          <a:p>
            <a:pPr eaLnBrk="1" hangingPunct="1">
              <a:lnSpc>
                <a:spcPct val="90000"/>
              </a:lnSpc>
            </a:pPr>
            <a:r>
              <a:rPr lang="en-US" sz="2800" smtClean="0">
                <a:solidFill>
                  <a:schemeClr val="accent2"/>
                </a:solidFill>
                <a:latin typeface="Arial Unicode MS" pitchFamily="34" charset="-128"/>
              </a:rPr>
              <a:t>So, study hard from</a:t>
            </a:r>
            <a:r>
              <a:rPr lang="en-US" sz="2800" b="1" smtClean="0">
                <a:solidFill>
                  <a:schemeClr val="accent2"/>
                </a:solidFill>
                <a:latin typeface="Arial Unicode MS" pitchFamily="34" charset="-128"/>
              </a:rPr>
              <a:t> </a:t>
            </a:r>
          </a:p>
          <a:p>
            <a:pPr eaLnBrk="1" hangingPunct="1">
              <a:lnSpc>
                <a:spcPct val="90000"/>
              </a:lnSpc>
              <a:buFontTx/>
              <a:buNone/>
            </a:pPr>
            <a:r>
              <a:rPr lang="en-US" sz="2800" b="1" smtClean="0">
                <a:solidFill>
                  <a:srgbClr val="FFFF66"/>
                </a:solidFill>
                <a:latin typeface="Arial Unicode MS" pitchFamily="34" charset="-128"/>
              </a:rPr>
              <a:t>		</a:t>
            </a:r>
            <a:r>
              <a:rPr lang="en-US" sz="3600" b="1" smtClean="0">
                <a:solidFill>
                  <a:srgbClr val="FF0000"/>
                </a:solidFill>
                <a:latin typeface="Arial Unicode MS" pitchFamily="34" charset="-128"/>
              </a:rPr>
              <a:t>Arthropoda II  – Protista.</a:t>
            </a:r>
            <a:r>
              <a:rPr lang="en-US" sz="2800" b="1" smtClean="0">
                <a:solidFill>
                  <a:srgbClr val="FFFF66"/>
                </a:solidFill>
                <a:latin typeface="Arial Unicode MS" pitchFamily="34" charset="-128"/>
              </a:rPr>
              <a:t> </a:t>
            </a:r>
            <a:r>
              <a:rPr lang="en-US" sz="2800" b="1" smtClean="0">
                <a:solidFill>
                  <a:schemeClr val="accent2"/>
                </a:solidFill>
                <a:latin typeface="Arial Unicode MS" pitchFamily="34" charset="-128"/>
              </a:rPr>
              <a:t>(last half)</a:t>
            </a:r>
          </a:p>
          <a:p>
            <a:pPr eaLnBrk="1" hangingPunct="1">
              <a:lnSpc>
                <a:spcPct val="90000"/>
              </a:lnSpc>
              <a:buFontTx/>
              <a:buNone/>
            </a:pPr>
            <a:r>
              <a:rPr lang="en-US" sz="2800" b="1" smtClean="0">
                <a:solidFill>
                  <a:srgbClr val="FFFF66"/>
                </a:solidFill>
                <a:latin typeface="Arial Unicode MS" pitchFamily="34" charset="-128"/>
              </a:rPr>
              <a:t>          </a:t>
            </a:r>
            <a:r>
              <a:rPr lang="en-US" sz="2800" smtClean="0">
                <a:solidFill>
                  <a:schemeClr val="accent2"/>
                </a:solidFill>
                <a:latin typeface="Arial Unicode MS" pitchFamily="34" charset="-128"/>
              </a:rPr>
              <a:t>and review from</a:t>
            </a:r>
            <a:r>
              <a:rPr lang="en-US" sz="2800" b="1" smtClean="0">
                <a:solidFill>
                  <a:srgbClr val="FFFF00"/>
                </a:solidFill>
                <a:latin typeface="Arial Unicode MS" pitchFamily="34" charset="-128"/>
              </a:rPr>
              <a:t> </a:t>
            </a:r>
          </a:p>
          <a:p>
            <a:pPr eaLnBrk="1" hangingPunct="1">
              <a:lnSpc>
                <a:spcPct val="90000"/>
              </a:lnSpc>
              <a:buFontTx/>
              <a:buNone/>
            </a:pPr>
            <a:r>
              <a:rPr lang="en-US" sz="2800" b="1" smtClean="0">
                <a:solidFill>
                  <a:srgbClr val="FFFF66"/>
                </a:solidFill>
                <a:latin typeface="Arial Unicode MS" pitchFamily="34" charset="-128"/>
              </a:rPr>
              <a:t>         </a:t>
            </a:r>
            <a:r>
              <a:rPr lang="en-US" sz="3600" b="1" smtClean="0">
                <a:solidFill>
                  <a:srgbClr val="FF0000"/>
                </a:solidFill>
                <a:latin typeface="Arial Unicode MS" pitchFamily="34" charset="-128"/>
              </a:rPr>
              <a:t>Microscopes – Arthropoda I</a:t>
            </a:r>
            <a:r>
              <a:rPr lang="en-US" sz="2800" b="1" smtClean="0">
                <a:solidFill>
                  <a:srgbClr val="FF0000"/>
                </a:solidFill>
                <a:latin typeface="Arial Unicode MS" pitchFamily="34" charset="-128"/>
              </a:rPr>
              <a:t>. </a:t>
            </a:r>
            <a:r>
              <a:rPr lang="en-US" sz="2800" b="1" smtClean="0">
                <a:solidFill>
                  <a:schemeClr val="accent2"/>
                </a:solidFill>
                <a:latin typeface="Arial Unicode MS" pitchFamily="34" charset="-128"/>
              </a:rPr>
              <a:t>(1</a:t>
            </a:r>
            <a:r>
              <a:rPr lang="en-US" sz="2800" b="1" baseline="30000" smtClean="0">
                <a:solidFill>
                  <a:schemeClr val="accent2"/>
                </a:solidFill>
                <a:latin typeface="Arial Unicode MS" pitchFamily="34" charset="-128"/>
              </a:rPr>
              <a:t>st</a:t>
            </a:r>
            <a:r>
              <a:rPr lang="en-US" sz="2800" b="1" smtClean="0">
                <a:solidFill>
                  <a:schemeClr val="accent2"/>
                </a:solidFill>
                <a:latin typeface="Arial Unicode MS" pitchFamily="34" charset="-128"/>
              </a:rPr>
              <a:t> half)</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447800" y="685800"/>
            <a:ext cx="6705600" cy="1143000"/>
          </a:xfrm>
        </p:spPr>
        <p:txBody>
          <a:bodyPr>
            <a:normAutofit fontScale="90000"/>
          </a:bodyPr>
          <a:lstStyle/>
          <a:p>
            <a:pPr eaLnBrk="1" hangingPunct="1"/>
            <a:r>
              <a:rPr lang="en-US" smtClean="0">
                <a:solidFill>
                  <a:srgbClr val="FF0000"/>
                </a:solidFill>
                <a:latin typeface="Arial Black" pitchFamily="34" charset="0"/>
              </a:rPr>
              <a:t>Violating the Academic Policy and our Exam Rules</a:t>
            </a:r>
          </a:p>
        </p:txBody>
      </p:sp>
      <p:sp>
        <p:nvSpPr>
          <p:cNvPr id="12291" name="Rectangle 3"/>
          <p:cNvSpPr>
            <a:spLocks noGrp="1" noChangeArrowheads="1"/>
          </p:cNvSpPr>
          <p:nvPr>
            <p:ph type="body" idx="1"/>
          </p:nvPr>
        </p:nvSpPr>
        <p:spPr>
          <a:xfrm>
            <a:off x="304800" y="2514600"/>
            <a:ext cx="8374063" cy="3854450"/>
          </a:xfrm>
        </p:spPr>
        <p:txBody>
          <a:bodyPr/>
          <a:lstStyle/>
          <a:p>
            <a:pPr eaLnBrk="1" hangingPunct="1">
              <a:lnSpc>
                <a:spcPct val="90000"/>
              </a:lnSpc>
              <a:defRPr/>
            </a:pPr>
            <a:r>
              <a:rPr lang="en-US" sz="2800" dirty="0" smtClean="0">
                <a:latin typeface="Arial Unicode MS" pitchFamily="34" charset="-128"/>
              </a:rPr>
              <a:t>Any student </a:t>
            </a:r>
            <a:r>
              <a:rPr lang="en-US" sz="2800" u="sng" dirty="0" smtClean="0">
                <a:latin typeface="Arial Unicode MS" pitchFamily="34" charset="-128"/>
              </a:rPr>
              <a:t>caught </a:t>
            </a:r>
            <a:r>
              <a:rPr lang="en-US" sz="2800" dirty="0" smtClean="0">
                <a:latin typeface="Arial Unicode MS" pitchFamily="34" charset="-128"/>
              </a:rPr>
              <a:t>- or </a:t>
            </a:r>
            <a:r>
              <a:rPr lang="en-US" sz="2800" u="sng" dirty="0" smtClean="0">
                <a:latin typeface="Arial Unicode MS" pitchFamily="34" charset="-128"/>
              </a:rPr>
              <a:t>suspected to be</a:t>
            </a:r>
            <a:r>
              <a:rPr lang="en-US" sz="2800" dirty="0" smtClean="0">
                <a:latin typeface="Arial Unicode MS" pitchFamily="34" charset="-128"/>
              </a:rPr>
              <a:t> </a:t>
            </a:r>
            <a:r>
              <a:rPr lang="en-US" sz="2800" i="1" dirty="0" smtClean="0">
                <a:solidFill>
                  <a:srgbClr val="423F85"/>
                </a:solidFill>
                <a:latin typeface="Arial Black" pitchFamily="34" charset="0"/>
              </a:rPr>
              <a:t>acting in any way against our posted exam practical rules, common sense exam behavior, or in any way that makes us believe that an academic violation could be possible</a:t>
            </a:r>
            <a:r>
              <a:rPr lang="en-US" sz="2800" dirty="0" smtClean="0">
                <a:latin typeface="+mj-lt"/>
              </a:rPr>
              <a:t>,</a:t>
            </a:r>
            <a:r>
              <a:rPr lang="en-US" sz="2800" dirty="0" smtClean="0">
                <a:latin typeface="Arial Black" pitchFamily="34" charset="0"/>
              </a:rPr>
              <a:t> </a:t>
            </a:r>
            <a:r>
              <a:rPr lang="en-US" sz="2800" dirty="0" smtClean="0">
                <a:latin typeface="Arial Unicode MS" pitchFamily="34" charset="-128"/>
              </a:rPr>
              <a:t>will be treated accordingly. </a:t>
            </a:r>
          </a:p>
          <a:p>
            <a:pPr eaLnBrk="1" hangingPunct="1">
              <a:lnSpc>
                <a:spcPct val="90000"/>
              </a:lnSpc>
              <a:defRPr/>
            </a:pPr>
            <a:endParaRPr lang="en-US" sz="2800" dirty="0" smtClean="0">
              <a:latin typeface="Arial Unicode MS" pitchFamily="34" charset="-128"/>
            </a:endParaRPr>
          </a:p>
          <a:p>
            <a:pPr eaLnBrk="1" hangingPunct="1">
              <a:lnSpc>
                <a:spcPct val="90000"/>
              </a:lnSpc>
              <a:defRPr/>
            </a:pPr>
            <a:r>
              <a:rPr lang="en-US" sz="2800" dirty="0" smtClean="0">
                <a:latin typeface="Arial Unicode MS" pitchFamily="34" charset="-128"/>
              </a:rPr>
              <a:t>Take this warning seriously!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533400"/>
            <a:ext cx="7772400" cy="1143000"/>
          </a:xfrm>
        </p:spPr>
        <p:txBody>
          <a:bodyPr>
            <a:normAutofit fontScale="90000"/>
          </a:bodyPr>
          <a:lstStyle/>
          <a:p>
            <a:pPr eaLnBrk="1" hangingPunct="1"/>
            <a:r>
              <a:rPr lang="en-US" smtClean="0">
                <a:solidFill>
                  <a:srgbClr val="FF0000"/>
                </a:solidFill>
                <a:latin typeface="Arial Black" pitchFamily="34" charset="0"/>
              </a:rPr>
              <a:t>The Practical Exam Grading Rules!</a:t>
            </a:r>
          </a:p>
        </p:txBody>
      </p:sp>
      <p:sp>
        <p:nvSpPr>
          <p:cNvPr id="28675" name="Rectangle 3"/>
          <p:cNvSpPr>
            <a:spLocks noGrp="1" noChangeArrowheads="1"/>
          </p:cNvSpPr>
          <p:nvPr>
            <p:ph type="body" idx="1"/>
          </p:nvPr>
        </p:nvSpPr>
        <p:spPr>
          <a:xfrm>
            <a:off x="762000" y="2209800"/>
            <a:ext cx="7772400" cy="3581400"/>
          </a:xfrm>
        </p:spPr>
        <p:txBody>
          <a:bodyPr/>
          <a:lstStyle/>
          <a:p>
            <a:pPr eaLnBrk="1" hangingPunct="1"/>
            <a:r>
              <a:rPr lang="en-US" sz="3600" smtClean="0">
                <a:solidFill>
                  <a:schemeClr val="accent2"/>
                </a:solidFill>
                <a:latin typeface="Arial Unicode MS" pitchFamily="34" charset="-128"/>
              </a:rPr>
              <a:t>Capitalize taxa</a:t>
            </a:r>
            <a:r>
              <a:rPr lang="en-US" sz="2800" smtClean="0">
                <a:solidFill>
                  <a:srgbClr val="FFFF66"/>
                </a:solidFill>
                <a:latin typeface="Arial Unicode MS" pitchFamily="34" charset="-128"/>
              </a:rPr>
              <a:t> </a:t>
            </a:r>
          </a:p>
          <a:p>
            <a:pPr eaLnBrk="1" hangingPunct="1">
              <a:buFontTx/>
              <a:buNone/>
            </a:pPr>
            <a:r>
              <a:rPr lang="en-US" sz="2800" smtClean="0">
                <a:solidFill>
                  <a:srgbClr val="FFFF66"/>
                </a:solidFill>
                <a:latin typeface="Arial Unicode MS" pitchFamily="34" charset="-128"/>
              </a:rPr>
              <a:t>	</a:t>
            </a:r>
            <a:r>
              <a:rPr lang="en-US" sz="2800" smtClean="0">
                <a:latin typeface="Arial Unicode MS" pitchFamily="34" charset="-128"/>
              </a:rPr>
              <a:t>- ½ point </a:t>
            </a:r>
            <a:r>
              <a:rPr lang="en-US" sz="2800" b="1" smtClean="0">
                <a:solidFill>
                  <a:srgbClr val="FF0000"/>
                </a:solidFill>
                <a:latin typeface="Arial Unicode MS" pitchFamily="34" charset="-128"/>
              </a:rPr>
              <a:t>WILL</a:t>
            </a:r>
            <a:r>
              <a:rPr lang="en-US" sz="2800" smtClean="0">
                <a:latin typeface="Arial Unicode MS" pitchFamily="34" charset="-128"/>
              </a:rPr>
              <a:t> be deducted for not doing so.</a:t>
            </a:r>
          </a:p>
          <a:p>
            <a:pPr eaLnBrk="1" hangingPunct="1">
              <a:buFontTx/>
              <a:buNone/>
            </a:pPr>
            <a:r>
              <a:rPr lang="en-US" sz="2800" smtClean="0">
                <a:latin typeface="Arial Unicode MS" pitchFamily="34" charset="-128"/>
              </a:rPr>
              <a:t>	</a:t>
            </a:r>
          </a:p>
          <a:p>
            <a:pPr eaLnBrk="1" hangingPunct="1">
              <a:buFontTx/>
              <a:buNone/>
            </a:pPr>
            <a:r>
              <a:rPr lang="en-US" sz="2800" smtClean="0">
                <a:latin typeface="Arial Unicode MS" pitchFamily="34" charset="-128"/>
              </a:rPr>
              <a:t>   If you wish to use all capitals, make sure the first letter is most definitely </a:t>
            </a:r>
            <a:r>
              <a:rPr lang="en-US" sz="4000" b="1" smtClean="0">
                <a:solidFill>
                  <a:schemeClr val="accent2"/>
                </a:solidFill>
                <a:latin typeface="Arial Unicode MS" pitchFamily="34" charset="-128"/>
              </a:rPr>
              <a:t>T</a:t>
            </a:r>
            <a:r>
              <a:rPr lang="en-US" sz="2800" smtClean="0">
                <a:solidFill>
                  <a:srgbClr val="FF0000"/>
                </a:solidFill>
                <a:latin typeface="Arial Unicode MS" pitchFamily="34" charset="-128"/>
              </a:rPr>
              <a:t>WICE</a:t>
            </a:r>
            <a:r>
              <a:rPr lang="en-US" sz="2800" smtClean="0">
                <a:latin typeface="Arial Unicode MS" pitchFamily="34" charset="-128"/>
              </a:rPr>
              <a:t> as big as the rest.</a:t>
            </a:r>
            <a:r>
              <a:rPr lang="en-US" b="1" smtClean="0">
                <a:solidFill>
                  <a:srgbClr val="FF33CC"/>
                </a:solidFill>
                <a:latin typeface="Arial Unicode MS" pitchFamily="34" charset="-128"/>
              </a:rPr>
              <a:t>	</a:t>
            </a:r>
            <a:endParaRPr lang="en-US" b="1" smtClean="0">
              <a:solidFill>
                <a:schemeClr val="bg1"/>
              </a:solidFill>
              <a:latin typeface="Arial Unicode MS" pitchFamily="34" charset="-12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609600" y="609600"/>
            <a:ext cx="7696200" cy="5697538"/>
          </a:xfrm>
          <a:prstGeom prst="rect">
            <a:avLst/>
          </a:prstGeom>
          <a:noFill/>
          <a:ln w="9525">
            <a:noFill/>
            <a:miter lim="800000"/>
            <a:headEnd/>
            <a:tailEnd/>
          </a:ln>
        </p:spPr>
        <p:txBody>
          <a:bodyPr>
            <a:spAutoFit/>
          </a:bodyPr>
          <a:lstStyle/>
          <a:p>
            <a:pPr algn="ctr">
              <a:spcBef>
                <a:spcPct val="50000"/>
              </a:spcBef>
            </a:pPr>
            <a:r>
              <a:rPr lang="en-US" sz="2400">
                <a:latin typeface="Verdana" pitchFamily="34" charset="0"/>
              </a:rPr>
              <a:t>For example:</a:t>
            </a:r>
          </a:p>
          <a:p>
            <a:pPr>
              <a:spcBef>
                <a:spcPct val="50000"/>
              </a:spcBef>
            </a:pPr>
            <a:r>
              <a:rPr lang="en-US" sz="2400" b="1">
                <a:solidFill>
                  <a:schemeClr val="accent2"/>
                </a:solidFill>
                <a:latin typeface="Verdana" pitchFamily="34" charset="0"/>
              </a:rPr>
              <a:t>Taxonomic terms	Non-taxonomic terms</a:t>
            </a:r>
          </a:p>
          <a:p>
            <a:pPr>
              <a:spcBef>
                <a:spcPct val="50000"/>
              </a:spcBef>
            </a:pPr>
            <a:r>
              <a:rPr lang="en-US" sz="2400">
                <a:latin typeface="Verdana" pitchFamily="34" charset="0"/>
              </a:rPr>
              <a:t>Arthropoda	</a:t>
            </a:r>
            <a:r>
              <a:rPr lang="en-US" sz="1400" b="1">
                <a:latin typeface="Verdana" pitchFamily="34" charset="0"/>
              </a:rPr>
              <a:t>(perfect)</a:t>
            </a:r>
            <a:r>
              <a:rPr lang="en-US" sz="2400">
                <a:latin typeface="Verdana" pitchFamily="34" charset="0"/>
              </a:rPr>
              <a:t>		asconoid </a:t>
            </a:r>
            <a:r>
              <a:rPr lang="en-US" sz="1400" b="1">
                <a:latin typeface="Verdana" pitchFamily="34" charset="0"/>
              </a:rPr>
              <a:t>(perfect)</a:t>
            </a:r>
            <a:r>
              <a:rPr lang="en-US" sz="2400">
                <a:latin typeface="Verdana" pitchFamily="34" charset="0"/>
              </a:rPr>
              <a:t>	</a:t>
            </a:r>
          </a:p>
          <a:p>
            <a:pPr>
              <a:spcBef>
                <a:spcPct val="50000"/>
              </a:spcBef>
            </a:pPr>
            <a:r>
              <a:rPr lang="en-US" sz="2400">
                <a:solidFill>
                  <a:srgbClr val="FF0000"/>
                </a:solidFill>
                <a:latin typeface="Verdana" pitchFamily="34" charset="0"/>
              </a:rPr>
              <a:t>arthropoda	</a:t>
            </a:r>
            <a:r>
              <a:rPr lang="en-US" sz="1400" b="1">
                <a:solidFill>
                  <a:srgbClr val="FF0000"/>
                </a:solidFill>
                <a:latin typeface="Verdana" pitchFamily="34" charset="0"/>
              </a:rPr>
              <a:t>(-1/2pt)</a:t>
            </a:r>
            <a:r>
              <a:rPr lang="en-US" sz="2400">
                <a:latin typeface="Verdana" pitchFamily="34" charset="0"/>
              </a:rPr>
              <a:t>		Asconoid </a:t>
            </a:r>
            <a:r>
              <a:rPr lang="en-US" sz="1400" b="1">
                <a:latin typeface="Verdana" pitchFamily="34" charset="0"/>
              </a:rPr>
              <a:t>(no deduction)</a:t>
            </a:r>
          </a:p>
          <a:p>
            <a:pPr>
              <a:spcBef>
                <a:spcPct val="50000"/>
              </a:spcBef>
            </a:pPr>
            <a:r>
              <a:rPr lang="en-US" sz="2400">
                <a:solidFill>
                  <a:srgbClr val="FF0000"/>
                </a:solidFill>
                <a:latin typeface="Verdana" pitchFamily="34" charset="0"/>
              </a:rPr>
              <a:t>ARTHROPODA</a:t>
            </a:r>
            <a:r>
              <a:rPr lang="en-US" sz="4000">
                <a:latin typeface="Verdana" pitchFamily="34" charset="0"/>
              </a:rPr>
              <a:t> </a:t>
            </a:r>
            <a:r>
              <a:rPr lang="en-US" sz="1400" b="1">
                <a:solidFill>
                  <a:srgbClr val="FF0000"/>
                </a:solidFill>
                <a:latin typeface="Verdana" pitchFamily="34" charset="0"/>
              </a:rPr>
              <a:t>(-1/2pt) Mark the first letter as a capital by:</a:t>
            </a:r>
            <a:r>
              <a:rPr lang="en-US" sz="4000">
                <a:latin typeface="Verdana" pitchFamily="34" charset="0"/>
              </a:rPr>
              <a:t>            </a:t>
            </a:r>
            <a:r>
              <a:rPr lang="en-US" sz="2400" b="1">
                <a:solidFill>
                  <a:srgbClr val="0000FF"/>
                </a:solidFill>
                <a:latin typeface="Verdana" pitchFamily="34" charset="0"/>
              </a:rPr>
              <a:t>1</a:t>
            </a:r>
            <a:r>
              <a:rPr lang="en-US" sz="4000">
                <a:latin typeface="Verdana" pitchFamily="34" charset="0"/>
              </a:rPr>
              <a:t> A</a:t>
            </a:r>
            <a:r>
              <a:rPr lang="en-US" sz="2400">
                <a:latin typeface="Verdana" pitchFamily="34" charset="0"/>
              </a:rPr>
              <a:t>RTHROPODA   </a:t>
            </a:r>
            <a:r>
              <a:rPr lang="en-US" sz="2400" b="1">
                <a:solidFill>
                  <a:srgbClr val="0000FF"/>
                </a:solidFill>
                <a:latin typeface="Verdana" pitchFamily="34" charset="0"/>
              </a:rPr>
              <a:t>2</a:t>
            </a:r>
            <a:r>
              <a:rPr lang="en-US" sz="2400">
                <a:latin typeface="Verdana" pitchFamily="34" charset="0"/>
              </a:rPr>
              <a:t> ARTHRO… or   </a:t>
            </a:r>
            <a:r>
              <a:rPr lang="en-US" sz="2400" b="1">
                <a:solidFill>
                  <a:srgbClr val="0000FF"/>
                </a:solidFill>
                <a:latin typeface="Verdana" pitchFamily="34" charset="0"/>
              </a:rPr>
              <a:t>3</a:t>
            </a:r>
            <a:r>
              <a:rPr lang="en-US" sz="2400">
                <a:latin typeface="Verdana" pitchFamily="34" charset="0"/>
              </a:rPr>
              <a:t> </a:t>
            </a:r>
            <a:r>
              <a:rPr lang="en-US" sz="2400" u="sng">
                <a:latin typeface="Verdana" pitchFamily="34" charset="0"/>
              </a:rPr>
              <a:t>A</a:t>
            </a:r>
            <a:r>
              <a:rPr lang="en-US" sz="2400">
                <a:latin typeface="Verdana" pitchFamily="34" charset="0"/>
              </a:rPr>
              <a:t>RTHRO…</a:t>
            </a:r>
          </a:p>
          <a:p>
            <a:pPr>
              <a:spcBef>
                <a:spcPct val="50000"/>
              </a:spcBef>
            </a:pPr>
            <a:endParaRPr lang="en-US" sz="1600" b="1">
              <a:latin typeface="Verdana" pitchFamily="34" charset="0"/>
            </a:endParaRPr>
          </a:p>
          <a:p>
            <a:pPr>
              <a:spcBef>
                <a:spcPct val="50000"/>
              </a:spcBef>
            </a:pPr>
            <a:r>
              <a:rPr lang="en-US" sz="1600" b="1">
                <a:latin typeface="Verdana" pitchFamily="34" charset="0"/>
              </a:rPr>
              <a:t>Be especially careful when the first letter of a taxa looks the same regardless of upper/lower casing.</a:t>
            </a:r>
          </a:p>
          <a:p>
            <a:pPr>
              <a:spcBef>
                <a:spcPct val="50000"/>
              </a:spcBef>
            </a:pPr>
            <a:r>
              <a:rPr lang="en-US" sz="2400">
                <a:latin typeface="Verdana" pitchFamily="34" charset="0"/>
              </a:rPr>
              <a:t>Oligochaeta	</a:t>
            </a:r>
            <a:r>
              <a:rPr lang="en-US" sz="1400" b="1">
                <a:latin typeface="Verdana" pitchFamily="34" charset="0"/>
              </a:rPr>
              <a:t>(perfect)</a:t>
            </a:r>
            <a:r>
              <a:rPr lang="en-US" sz="2400">
                <a:latin typeface="Verdana" pitchFamily="34" charset="0"/>
              </a:rPr>
              <a:t>			simple </a:t>
            </a:r>
            <a:r>
              <a:rPr lang="en-US" sz="1400" b="1">
                <a:latin typeface="Verdana" pitchFamily="34" charset="0"/>
              </a:rPr>
              <a:t>(perfect)</a:t>
            </a:r>
            <a:r>
              <a:rPr lang="en-US" sz="2400">
                <a:latin typeface="Verdana" pitchFamily="34" charset="0"/>
              </a:rPr>
              <a:t>	</a:t>
            </a:r>
          </a:p>
          <a:p>
            <a:pPr>
              <a:spcBef>
                <a:spcPct val="50000"/>
              </a:spcBef>
            </a:pPr>
            <a:r>
              <a:rPr lang="en-US" sz="2400">
                <a:solidFill>
                  <a:srgbClr val="FF0000"/>
                </a:solidFill>
                <a:latin typeface="Verdana" pitchFamily="34" charset="0"/>
              </a:rPr>
              <a:t>oligochaeta </a:t>
            </a:r>
            <a:r>
              <a:rPr lang="en-US" sz="1400" b="1">
                <a:solidFill>
                  <a:srgbClr val="FF0000"/>
                </a:solidFill>
                <a:latin typeface="Verdana" pitchFamily="34" charset="0"/>
              </a:rPr>
              <a:t>(-1/2pt)</a:t>
            </a:r>
            <a:r>
              <a:rPr lang="en-US" sz="2400">
                <a:latin typeface="Verdana" pitchFamily="34" charset="0"/>
              </a:rPr>
              <a:t>	</a:t>
            </a:r>
            <a:r>
              <a:rPr lang="en-US" sz="2400">
                <a:solidFill>
                  <a:srgbClr val="FF0000"/>
                </a:solidFill>
                <a:latin typeface="Verdana" pitchFamily="34" charset="0"/>
              </a:rPr>
              <a:t>		</a:t>
            </a:r>
            <a:r>
              <a:rPr lang="en-US" sz="2400">
                <a:latin typeface="Verdana" pitchFamily="34" charset="0"/>
              </a:rPr>
              <a:t>Simple </a:t>
            </a:r>
            <a:r>
              <a:rPr lang="en-US" sz="1400" b="1">
                <a:latin typeface="Verdana" pitchFamily="34" charset="0"/>
              </a:rPr>
              <a:t>(no deduction)</a:t>
            </a:r>
            <a:endParaRPr lang="en-US" sz="2400">
              <a:solidFill>
                <a:srgbClr val="FF0000"/>
              </a:solidFill>
              <a:latin typeface="Verdana" pitchFamily="34" charset="0"/>
            </a:endParaRPr>
          </a:p>
        </p:txBody>
      </p:sp>
      <p:sp>
        <p:nvSpPr>
          <p:cNvPr id="29699" name="Oval 3"/>
          <p:cNvSpPr>
            <a:spLocks noChangeArrowheads="1"/>
          </p:cNvSpPr>
          <p:nvPr/>
        </p:nvSpPr>
        <p:spPr bwMode="auto">
          <a:xfrm>
            <a:off x="3962400" y="3733800"/>
            <a:ext cx="304800" cy="533400"/>
          </a:xfrm>
          <a:prstGeom prst="ellipse">
            <a:avLst/>
          </a:prstGeom>
          <a:noFill/>
          <a:ln w="9525">
            <a:solidFill>
              <a:schemeClr val="tx1"/>
            </a:solidFill>
            <a:round/>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533400" y="762000"/>
            <a:ext cx="7924800" cy="4873625"/>
          </a:xfrm>
          <a:prstGeom prst="rect">
            <a:avLst/>
          </a:prstGeom>
          <a:noFill/>
          <a:ln w="9525">
            <a:noFill/>
            <a:miter lim="800000"/>
            <a:headEnd/>
            <a:tailEnd/>
          </a:ln>
        </p:spPr>
        <p:txBody>
          <a:bodyPr>
            <a:spAutoFit/>
          </a:bodyPr>
          <a:lstStyle/>
          <a:p>
            <a:pPr>
              <a:lnSpc>
                <a:spcPct val="90000"/>
              </a:lnSpc>
              <a:spcBef>
                <a:spcPct val="50000"/>
              </a:spcBef>
              <a:buFontTx/>
              <a:buChar char="•"/>
            </a:pPr>
            <a:r>
              <a:rPr lang="en-US" sz="3200">
                <a:solidFill>
                  <a:schemeClr val="accent2"/>
                </a:solidFill>
                <a:latin typeface="Arial Unicode MS" pitchFamily="34" charset="-128"/>
              </a:rPr>
              <a:t>Spelling:</a:t>
            </a:r>
            <a:r>
              <a:rPr lang="en-US" sz="2400">
                <a:solidFill>
                  <a:srgbClr val="FFFF00"/>
                </a:solidFill>
                <a:latin typeface="Arial Unicode MS" pitchFamily="34" charset="-128"/>
              </a:rPr>
              <a:t>  	</a:t>
            </a:r>
            <a:r>
              <a:rPr lang="en-US" sz="2800">
                <a:latin typeface="Arial Unicode MS" pitchFamily="34" charset="-128"/>
              </a:rPr>
              <a:t>1 letter will be over looked</a:t>
            </a:r>
          </a:p>
          <a:p>
            <a:pPr>
              <a:lnSpc>
                <a:spcPct val="90000"/>
              </a:lnSpc>
              <a:spcBef>
                <a:spcPct val="50000"/>
              </a:spcBef>
            </a:pPr>
            <a:r>
              <a:rPr lang="en-US" sz="2800">
                <a:latin typeface="Arial Unicode MS" pitchFamily="34" charset="-128"/>
              </a:rPr>
              <a:t>			 2 letters  -  lose ½ point</a:t>
            </a:r>
          </a:p>
          <a:p>
            <a:pPr>
              <a:lnSpc>
                <a:spcPct val="90000"/>
              </a:lnSpc>
              <a:spcBef>
                <a:spcPct val="50000"/>
              </a:spcBef>
            </a:pPr>
            <a:r>
              <a:rPr lang="en-US" sz="2800">
                <a:latin typeface="Arial Unicode MS" pitchFamily="34" charset="-128"/>
              </a:rPr>
              <a:t>			 3 letters  -  lose 1 point</a:t>
            </a:r>
          </a:p>
          <a:p>
            <a:pPr>
              <a:lnSpc>
                <a:spcPct val="90000"/>
              </a:lnSpc>
              <a:spcBef>
                <a:spcPct val="50000"/>
              </a:spcBef>
            </a:pPr>
            <a:r>
              <a:rPr lang="en-US" sz="2800">
                <a:solidFill>
                  <a:srgbClr val="FFFF66"/>
                </a:solidFill>
                <a:latin typeface="Arial Unicode MS" pitchFamily="34" charset="-128"/>
              </a:rPr>
              <a:t>     </a:t>
            </a:r>
            <a:r>
              <a:rPr lang="en-US" sz="2800" b="1">
                <a:solidFill>
                  <a:srgbClr val="FF0000"/>
                </a:solidFill>
                <a:latin typeface="Arial Unicode MS" pitchFamily="34" charset="-128"/>
              </a:rPr>
              <a:t>These rules </a:t>
            </a:r>
            <a:r>
              <a:rPr lang="en-US" sz="2800" b="1" u="sng">
                <a:solidFill>
                  <a:srgbClr val="FF0000"/>
                </a:solidFill>
                <a:latin typeface="Arial Unicode MS" pitchFamily="34" charset="-128"/>
              </a:rPr>
              <a:t>only apply</a:t>
            </a:r>
            <a:r>
              <a:rPr lang="en-US" sz="2800" b="1">
                <a:solidFill>
                  <a:srgbClr val="FF0000"/>
                </a:solidFill>
                <a:latin typeface="Arial Unicode MS" pitchFamily="34" charset="-128"/>
              </a:rPr>
              <a:t> if 1 or 2 letters do not</a:t>
            </a:r>
          </a:p>
          <a:p>
            <a:pPr>
              <a:lnSpc>
                <a:spcPct val="90000"/>
              </a:lnSpc>
              <a:spcBef>
                <a:spcPct val="50000"/>
              </a:spcBef>
            </a:pPr>
            <a:r>
              <a:rPr lang="en-US" sz="2800" b="1">
                <a:solidFill>
                  <a:srgbClr val="FF0000"/>
                </a:solidFill>
                <a:latin typeface="Arial Unicode MS" pitchFamily="34" charset="-128"/>
              </a:rPr>
              <a:t>    create another word that could mean that the</a:t>
            </a:r>
          </a:p>
          <a:p>
            <a:pPr>
              <a:lnSpc>
                <a:spcPct val="90000"/>
              </a:lnSpc>
              <a:spcBef>
                <a:spcPct val="50000"/>
              </a:spcBef>
            </a:pPr>
            <a:r>
              <a:rPr lang="en-US" sz="2800" b="1">
                <a:solidFill>
                  <a:srgbClr val="FF0000"/>
                </a:solidFill>
                <a:latin typeface="Arial Unicode MS" pitchFamily="34" charset="-128"/>
              </a:rPr>
              <a:t>    student does not know the answer to the Q.</a:t>
            </a:r>
          </a:p>
          <a:p>
            <a:pPr>
              <a:lnSpc>
                <a:spcPct val="90000"/>
              </a:lnSpc>
              <a:spcBef>
                <a:spcPct val="50000"/>
              </a:spcBef>
            </a:pPr>
            <a:r>
              <a:rPr lang="en-US" sz="2400" b="1">
                <a:solidFill>
                  <a:srgbClr val="FF0000"/>
                </a:solidFill>
                <a:latin typeface="Arial Unicode MS" pitchFamily="34" charset="-128"/>
              </a:rPr>
              <a:t>		r</a:t>
            </a:r>
            <a:r>
              <a:rPr lang="en-US" sz="2400" b="1">
                <a:solidFill>
                  <a:schemeClr val="accent2"/>
                </a:solidFill>
                <a:latin typeface="Arial Unicode MS" pitchFamily="34" charset="-128"/>
              </a:rPr>
              <a:t>at		</a:t>
            </a:r>
            <a:r>
              <a:rPr lang="en-US" sz="2400" b="1">
                <a:solidFill>
                  <a:srgbClr val="FF0000"/>
                </a:solidFill>
                <a:latin typeface="Arial Unicode MS" pitchFamily="34" charset="-128"/>
              </a:rPr>
              <a:t>c</a:t>
            </a:r>
            <a:r>
              <a:rPr lang="en-US" sz="2400" b="1">
                <a:solidFill>
                  <a:schemeClr val="accent2"/>
                </a:solidFill>
                <a:latin typeface="Arial Unicode MS" pitchFamily="34" charset="-128"/>
              </a:rPr>
              <a:t>at</a:t>
            </a:r>
          </a:p>
          <a:p>
            <a:pPr>
              <a:lnSpc>
                <a:spcPct val="90000"/>
              </a:lnSpc>
              <a:spcBef>
                <a:spcPct val="50000"/>
              </a:spcBef>
            </a:pPr>
            <a:r>
              <a:rPr lang="en-US" sz="2400" b="1">
                <a:solidFill>
                  <a:schemeClr val="accent2"/>
                </a:solidFill>
                <a:latin typeface="Arial Unicode MS" pitchFamily="34" charset="-128"/>
              </a:rPr>
              <a:t>		mesohyl	meso</a:t>
            </a:r>
            <a:r>
              <a:rPr lang="en-US" sz="2400" b="1">
                <a:solidFill>
                  <a:srgbClr val="FF0000"/>
                </a:solidFill>
                <a:latin typeface="Arial Unicode MS" pitchFamily="34" charset="-128"/>
              </a:rPr>
              <a:t>p</a:t>
            </a:r>
            <a:r>
              <a:rPr lang="en-US" sz="2400" b="1">
                <a:solidFill>
                  <a:schemeClr val="accent2"/>
                </a:solidFill>
                <a:latin typeface="Arial Unicode MS" pitchFamily="34" charset="-128"/>
              </a:rPr>
              <a:t>hyl</a:t>
            </a:r>
            <a:r>
              <a:rPr lang="en-US" sz="2400" b="1">
                <a:solidFill>
                  <a:srgbClr val="FF0000"/>
                </a:solidFill>
                <a:latin typeface="Arial Unicode MS" pitchFamily="34" charset="-128"/>
              </a:rPr>
              <a:t>l </a:t>
            </a:r>
            <a:r>
              <a:rPr lang="en-US" sz="2400" b="1">
                <a:solidFill>
                  <a:schemeClr val="accent2"/>
                </a:solidFill>
                <a:latin typeface="Arial Unicode MS" pitchFamily="34" charset="-128"/>
              </a:rPr>
              <a:t>	        	               			</a:t>
            </a:r>
            <a:r>
              <a:rPr lang="en-US">
                <a:solidFill>
                  <a:schemeClr val="accent2"/>
                </a:solidFill>
              </a:rPr>
              <a:t>Cnidarian	Plants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2"/>
          <p:cNvSpPr txBox="1">
            <a:spLocks noChangeArrowheads="1"/>
          </p:cNvSpPr>
          <p:nvPr/>
        </p:nvSpPr>
        <p:spPr bwMode="auto">
          <a:xfrm>
            <a:off x="1431925" y="793750"/>
            <a:ext cx="5807075" cy="457200"/>
          </a:xfrm>
          <a:prstGeom prst="rect">
            <a:avLst/>
          </a:prstGeom>
          <a:noFill/>
          <a:ln w="9525">
            <a:noFill/>
            <a:miter lim="800000"/>
            <a:headEnd/>
            <a:tailEnd/>
          </a:ln>
        </p:spPr>
        <p:txBody>
          <a:bodyPr>
            <a:spAutoFit/>
          </a:bodyPr>
          <a:lstStyle/>
          <a:p>
            <a:endParaRPr lang="en-US" sz="2400">
              <a:latin typeface="Verdana" pitchFamily="34" charset="0"/>
            </a:endParaRPr>
          </a:p>
        </p:txBody>
      </p:sp>
      <p:sp>
        <p:nvSpPr>
          <p:cNvPr id="31747" name="Text Box 3"/>
          <p:cNvSpPr txBox="1">
            <a:spLocks noChangeArrowheads="1"/>
          </p:cNvSpPr>
          <p:nvPr/>
        </p:nvSpPr>
        <p:spPr bwMode="auto">
          <a:xfrm>
            <a:off x="838200" y="685800"/>
            <a:ext cx="7924800" cy="457200"/>
          </a:xfrm>
          <a:prstGeom prst="rect">
            <a:avLst/>
          </a:prstGeom>
          <a:noFill/>
          <a:ln w="9525">
            <a:noFill/>
            <a:miter lim="800000"/>
            <a:headEnd/>
            <a:tailEnd/>
          </a:ln>
        </p:spPr>
        <p:txBody>
          <a:bodyPr>
            <a:spAutoFit/>
          </a:bodyPr>
          <a:lstStyle/>
          <a:p>
            <a:pPr>
              <a:spcBef>
                <a:spcPct val="50000"/>
              </a:spcBef>
            </a:pPr>
            <a:r>
              <a:rPr lang="en-US" sz="2400" b="1">
                <a:solidFill>
                  <a:srgbClr val="0000FF"/>
                </a:solidFill>
                <a:latin typeface="Verdana" pitchFamily="34" charset="0"/>
              </a:rPr>
              <a:t>Words students frequently spell incorrectly</a:t>
            </a:r>
          </a:p>
        </p:txBody>
      </p:sp>
      <p:sp>
        <p:nvSpPr>
          <p:cNvPr id="31748" name="Text Box 4"/>
          <p:cNvSpPr txBox="1">
            <a:spLocks noChangeArrowheads="1"/>
          </p:cNvSpPr>
          <p:nvPr/>
        </p:nvSpPr>
        <p:spPr bwMode="auto">
          <a:xfrm>
            <a:off x="1828800" y="1371600"/>
            <a:ext cx="6629400" cy="4879975"/>
          </a:xfrm>
          <a:prstGeom prst="rect">
            <a:avLst/>
          </a:prstGeom>
          <a:noFill/>
          <a:ln w="9525">
            <a:noFill/>
            <a:miter lim="800000"/>
            <a:headEnd/>
            <a:tailEnd/>
          </a:ln>
        </p:spPr>
        <p:txBody>
          <a:bodyPr>
            <a:spAutoFit/>
          </a:bodyPr>
          <a:lstStyle/>
          <a:p>
            <a:pPr>
              <a:spcBef>
                <a:spcPct val="50000"/>
              </a:spcBef>
            </a:pPr>
            <a:r>
              <a:rPr lang="en-US" sz="2000">
                <a:latin typeface="Verdana" pitchFamily="34" charset="0"/>
                <a:cs typeface="Times New Roman" pitchFamily="18" charset="0"/>
              </a:rPr>
              <a:t>Animalia	 	rhync</a:t>
            </a:r>
            <a:r>
              <a:rPr lang="en-US" sz="2000" b="1">
                <a:solidFill>
                  <a:srgbClr val="FF0000"/>
                </a:solidFill>
                <a:latin typeface="Verdana" pitchFamily="34" charset="0"/>
                <a:cs typeface="Times New Roman" pitchFamily="18" charset="0"/>
              </a:rPr>
              <a:t>h</a:t>
            </a:r>
            <a:r>
              <a:rPr lang="en-US" sz="2000">
                <a:latin typeface="Verdana" pitchFamily="34" charset="0"/>
                <a:cs typeface="Times New Roman" pitchFamily="18" charset="0"/>
              </a:rPr>
              <a:t>ocoel 	</a:t>
            </a:r>
          </a:p>
          <a:p>
            <a:pPr>
              <a:spcBef>
                <a:spcPct val="50000"/>
              </a:spcBef>
            </a:pPr>
            <a:r>
              <a:rPr lang="en-US" sz="2000">
                <a:latin typeface="Verdana" pitchFamily="34" charset="0"/>
                <a:cs typeface="Times New Roman" pitchFamily="18" charset="0"/>
              </a:rPr>
              <a:t>A</a:t>
            </a:r>
            <a:r>
              <a:rPr lang="en-US" sz="2000" b="1">
                <a:solidFill>
                  <a:srgbClr val="FF0000"/>
                </a:solidFill>
                <a:latin typeface="Verdana" pitchFamily="34" charset="0"/>
                <a:cs typeface="Times New Roman" pitchFamily="18" charset="0"/>
              </a:rPr>
              <a:t>r</a:t>
            </a:r>
            <a:r>
              <a:rPr lang="en-US" sz="2000">
                <a:latin typeface="Verdana" pitchFamily="34" charset="0"/>
                <a:cs typeface="Times New Roman" pitchFamily="18" charset="0"/>
              </a:rPr>
              <a:t>thropoda 	 	Scaph</a:t>
            </a:r>
            <a:r>
              <a:rPr lang="en-US" sz="2000" b="1">
                <a:solidFill>
                  <a:srgbClr val="FF0000"/>
                </a:solidFill>
                <a:latin typeface="Verdana" pitchFamily="34" charset="0"/>
                <a:cs typeface="Times New Roman" pitchFamily="18" charset="0"/>
              </a:rPr>
              <a:t>o</a:t>
            </a:r>
            <a:r>
              <a:rPr lang="en-US" sz="2000">
                <a:latin typeface="Verdana" pitchFamily="34" charset="0"/>
                <a:cs typeface="Times New Roman" pitchFamily="18" charset="0"/>
              </a:rPr>
              <a:t>poda 	</a:t>
            </a:r>
          </a:p>
          <a:p>
            <a:pPr>
              <a:spcBef>
                <a:spcPct val="50000"/>
              </a:spcBef>
            </a:pPr>
            <a:r>
              <a:rPr lang="en-US" sz="2000">
                <a:latin typeface="Verdana" pitchFamily="34" charset="0"/>
                <a:cs typeface="Times New Roman" pitchFamily="18" charset="0"/>
              </a:rPr>
              <a:t>Chondri</a:t>
            </a:r>
            <a:r>
              <a:rPr lang="en-US" sz="2000" u="sng">
                <a:latin typeface="Verdana" pitchFamily="34" charset="0"/>
                <a:cs typeface="Times New Roman" pitchFamily="18" charset="0"/>
              </a:rPr>
              <a:t>chthyes</a:t>
            </a:r>
            <a:r>
              <a:rPr lang="en-US" sz="2000">
                <a:latin typeface="Verdana" pitchFamily="34" charset="0"/>
                <a:cs typeface="Times New Roman" pitchFamily="18" charset="0"/>
              </a:rPr>
              <a:t> 	schizocoely</a:t>
            </a:r>
          </a:p>
          <a:p>
            <a:pPr>
              <a:spcBef>
                <a:spcPct val="50000"/>
              </a:spcBef>
            </a:pPr>
            <a:r>
              <a:rPr lang="en-US" sz="2000">
                <a:latin typeface="Verdana" pitchFamily="34" charset="0"/>
                <a:cs typeface="Times New Roman" pitchFamily="18" charset="0"/>
              </a:rPr>
              <a:t>cilia			scyphistoma</a:t>
            </a:r>
          </a:p>
          <a:p>
            <a:pPr>
              <a:spcBef>
                <a:spcPct val="50000"/>
              </a:spcBef>
            </a:pPr>
            <a:r>
              <a:rPr lang="en-US" sz="2000">
                <a:latin typeface="Verdana" pitchFamily="34" charset="0"/>
                <a:cs typeface="Times New Roman" pitchFamily="18" charset="0"/>
              </a:rPr>
              <a:t>cord 			Scyphozoa</a:t>
            </a:r>
          </a:p>
          <a:p>
            <a:pPr>
              <a:spcBef>
                <a:spcPct val="50000"/>
              </a:spcBef>
            </a:pPr>
            <a:r>
              <a:rPr lang="en-US" sz="2000">
                <a:latin typeface="Verdana" pitchFamily="34" charset="0"/>
                <a:cs typeface="Times New Roman" pitchFamily="18" charset="0"/>
              </a:rPr>
              <a:t>mesenchyme 		seminal </a:t>
            </a:r>
            <a:r>
              <a:rPr lang="en-US" sz="2000">
                <a:solidFill>
                  <a:srgbClr val="0000FF"/>
                </a:solidFill>
                <a:latin typeface="Verdana" pitchFamily="34" charset="0"/>
                <a:cs typeface="Times New Roman" pitchFamily="18" charset="0"/>
              </a:rPr>
              <a:t>(not Seminole!)</a:t>
            </a:r>
          </a:p>
          <a:p>
            <a:pPr>
              <a:spcBef>
                <a:spcPct val="50000"/>
              </a:spcBef>
            </a:pPr>
            <a:r>
              <a:rPr lang="en-US" sz="2000">
                <a:latin typeface="Verdana" pitchFamily="34" charset="0"/>
                <a:cs typeface="Times New Roman" pitchFamily="18" charset="0"/>
              </a:rPr>
              <a:t>notoc</a:t>
            </a:r>
            <a:r>
              <a:rPr lang="en-US" sz="2000" b="1">
                <a:solidFill>
                  <a:srgbClr val="FF0000"/>
                </a:solidFill>
                <a:latin typeface="Verdana" pitchFamily="34" charset="0"/>
                <a:cs typeface="Times New Roman" pitchFamily="18" charset="0"/>
              </a:rPr>
              <a:t>h</a:t>
            </a:r>
            <a:r>
              <a:rPr lang="en-US" sz="2000">
                <a:latin typeface="Verdana" pitchFamily="34" charset="0"/>
                <a:cs typeface="Times New Roman" pitchFamily="18" charset="0"/>
              </a:rPr>
              <a:t>ord		sin</a:t>
            </a:r>
            <a:r>
              <a:rPr lang="en-US" sz="2000" b="1">
                <a:solidFill>
                  <a:srgbClr val="FF0000"/>
                </a:solidFill>
                <a:latin typeface="Verdana" pitchFamily="34" charset="0"/>
                <a:cs typeface="Times New Roman" pitchFamily="18" charset="0"/>
              </a:rPr>
              <a:t>i</a:t>
            </a:r>
            <a:r>
              <a:rPr lang="en-US" sz="2000">
                <a:latin typeface="Verdana" pitchFamily="34" charset="0"/>
                <a:cs typeface="Times New Roman" pitchFamily="18" charset="0"/>
              </a:rPr>
              <a:t>stral </a:t>
            </a:r>
          </a:p>
          <a:p>
            <a:pPr>
              <a:spcBef>
                <a:spcPct val="50000"/>
              </a:spcBef>
            </a:pPr>
            <a:r>
              <a:rPr lang="en-US" sz="2000">
                <a:latin typeface="Verdana" pitchFamily="34" charset="0"/>
                <a:cs typeface="Times New Roman" pitchFamily="18" charset="0"/>
              </a:rPr>
              <a:t>Opi</a:t>
            </a:r>
            <a:r>
              <a:rPr lang="en-US" sz="2000" b="1">
                <a:solidFill>
                  <a:srgbClr val="FF0000"/>
                </a:solidFill>
                <a:latin typeface="Verdana" pitchFamily="34" charset="0"/>
                <a:cs typeface="Times New Roman" pitchFamily="18" charset="0"/>
              </a:rPr>
              <a:t>s</a:t>
            </a:r>
            <a:r>
              <a:rPr lang="en-US" sz="2000">
                <a:latin typeface="Verdana" pitchFamily="34" charset="0"/>
                <a:cs typeface="Times New Roman" pitchFamily="18" charset="0"/>
              </a:rPr>
              <a:t>thosoma 		spongocoel</a:t>
            </a:r>
          </a:p>
          <a:p>
            <a:pPr>
              <a:spcBef>
                <a:spcPct val="50000"/>
              </a:spcBef>
            </a:pPr>
            <a:r>
              <a:rPr lang="en-US" sz="2000">
                <a:latin typeface="Verdana" pitchFamily="34" charset="0"/>
                <a:cs typeface="Times New Roman" pitchFamily="18" charset="0"/>
              </a:rPr>
              <a:t>Ostei</a:t>
            </a:r>
            <a:r>
              <a:rPr lang="en-US" sz="2000" u="sng">
                <a:latin typeface="Verdana" pitchFamily="34" charset="0"/>
                <a:cs typeface="Times New Roman" pitchFamily="18" charset="0"/>
              </a:rPr>
              <a:t>chthyes</a:t>
            </a:r>
            <a:r>
              <a:rPr lang="en-US" sz="2000">
                <a:latin typeface="Verdana" pitchFamily="34" charset="0"/>
                <a:cs typeface="Times New Roman" pitchFamily="18" charset="0"/>
              </a:rPr>
              <a:t> 		symmetrical</a:t>
            </a:r>
          </a:p>
          <a:p>
            <a:pPr>
              <a:spcBef>
                <a:spcPct val="50000"/>
              </a:spcBef>
            </a:pPr>
            <a:r>
              <a:rPr lang="en-US" sz="2000">
                <a:latin typeface="Verdana" pitchFamily="34" charset="0"/>
                <a:cs typeface="Times New Roman" pitchFamily="18" charset="0"/>
              </a:rPr>
              <a:t>probos</a:t>
            </a:r>
            <a:r>
              <a:rPr lang="en-US" sz="2000" b="1">
                <a:solidFill>
                  <a:srgbClr val="FF0000"/>
                </a:solidFill>
                <a:latin typeface="Verdana" pitchFamily="34" charset="0"/>
                <a:cs typeface="Times New Roman" pitchFamily="18" charset="0"/>
              </a:rPr>
              <a:t>c</a:t>
            </a:r>
            <a:r>
              <a:rPr lang="en-US" sz="2000">
                <a:latin typeface="Verdana" pitchFamily="34" charset="0"/>
                <a:cs typeface="Times New Roman" pitchFamily="18" charset="0"/>
              </a:rPr>
              <a:t>is 		typh</a:t>
            </a:r>
            <a:r>
              <a:rPr lang="en-US" sz="2000" b="1">
                <a:solidFill>
                  <a:srgbClr val="FF0000"/>
                </a:solidFill>
                <a:latin typeface="Verdana" pitchFamily="34" charset="0"/>
                <a:cs typeface="Times New Roman" pitchFamily="18" charset="0"/>
              </a:rPr>
              <a:t>l</a:t>
            </a:r>
            <a:r>
              <a:rPr lang="en-US" sz="2000">
                <a:latin typeface="Verdana" pitchFamily="34" charset="0"/>
                <a:cs typeface="Times New Roman" pitchFamily="18" charset="0"/>
              </a:rPr>
              <a:t>osole</a:t>
            </a:r>
            <a:endParaRPr lang="en-US" sz="800">
              <a:latin typeface="Verdana" pitchFamily="34" charset="0"/>
              <a:cs typeface="Times New Roman" pitchFamily="18" charset="0"/>
            </a:endParaRPr>
          </a:p>
          <a:p>
            <a:pPr>
              <a:spcBef>
                <a:spcPct val="50000"/>
              </a:spcBef>
            </a:pPr>
            <a:r>
              <a:rPr lang="en-US" sz="800">
                <a:latin typeface="Verdana" pitchFamily="34" charset="0"/>
                <a:cs typeface="Times New Roman" pitchFamily="18" charset="0"/>
              </a:rPr>
              <a:t>	</a:t>
            </a:r>
          </a:p>
          <a:p>
            <a:pPr>
              <a:spcBef>
                <a:spcPct val="50000"/>
              </a:spcBef>
            </a:pPr>
            <a:r>
              <a:rPr lang="en-US" sz="800">
                <a:latin typeface="Verdana" pitchFamily="34" charset="0"/>
                <a:cs typeface="Times New Roman" pitchFamily="18" charset="0"/>
              </a:rPr>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457200"/>
            <a:ext cx="8229600" cy="1143000"/>
          </a:xfrm>
        </p:spPr>
        <p:txBody>
          <a:bodyPr/>
          <a:lstStyle/>
          <a:p>
            <a:r>
              <a:rPr lang="en-US" smtClean="0"/>
              <a:t>Double Room Exam Flow</a:t>
            </a:r>
          </a:p>
        </p:txBody>
      </p:sp>
      <p:sp>
        <p:nvSpPr>
          <p:cNvPr id="3" name="Rectangle 2"/>
          <p:cNvSpPr/>
          <p:nvPr/>
        </p:nvSpPr>
        <p:spPr>
          <a:xfrm>
            <a:off x="609600" y="1905000"/>
            <a:ext cx="2819400" cy="2743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 name="Rectangle 3"/>
          <p:cNvSpPr/>
          <p:nvPr/>
        </p:nvSpPr>
        <p:spPr>
          <a:xfrm>
            <a:off x="5486400" y="1905000"/>
            <a:ext cx="2819400" cy="2743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3657600" y="1905000"/>
            <a:ext cx="1600200" cy="2743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Bent Arrow 5"/>
          <p:cNvSpPr/>
          <p:nvPr/>
        </p:nvSpPr>
        <p:spPr>
          <a:xfrm>
            <a:off x="4876800" y="2057400"/>
            <a:ext cx="914400" cy="533400"/>
          </a:xfrm>
          <a:prstGeom prst="ben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7" name="Bent Arrow 6"/>
          <p:cNvSpPr/>
          <p:nvPr/>
        </p:nvSpPr>
        <p:spPr>
          <a:xfrm flipH="1">
            <a:off x="3124200" y="2133600"/>
            <a:ext cx="990600" cy="533400"/>
          </a:xfrm>
          <a:prstGeom prst="bentArrow">
            <a:avLst/>
          </a:prstGeom>
          <a:solidFill>
            <a:srgbClr val="FF0000"/>
          </a:solidFill>
          <a:scene3d>
            <a:camera prst="orthographicFront">
              <a:rot lat="0" lon="3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11" name="Up Arrow 10"/>
          <p:cNvSpPr/>
          <p:nvPr/>
        </p:nvSpPr>
        <p:spPr>
          <a:xfrm>
            <a:off x="4343400" y="2057400"/>
            <a:ext cx="304800" cy="3048000"/>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2777" name="TextBox 11"/>
          <p:cNvSpPr txBox="1">
            <a:spLocks noChangeArrowheads="1"/>
          </p:cNvSpPr>
          <p:nvPr/>
        </p:nvSpPr>
        <p:spPr bwMode="auto">
          <a:xfrm>
            <a:off x="838200" y="4876800"/>
            <a:ext cx="2362200" cy="954088"/>
          </a:xfrm>
          <a:prstGeom prst="rect">
            <a:avLst/>
          </a:prstGeom>
          <a:noFill/>
          <a:ln w="9525">
            <a:noFill/>
            <a:miter lim="800000"/>
            <a:headEnd/>
            <a:tailEnd/>
          </a:ln>
        </p:spPr>
        <p:txBody>
          <a:bodyPr>
            <a:spAutoFit/>
          </a:bodyPr>
          <a:lstStyle/>
          <a:p>
            <a:r>
              <a:rPr lang="en-US" sz="2800"/>
              <a:t>KIN </a:t>
            </a:r>
            <a:r>
              <a:rPr lang="en-US" sz="2800" b="1"/>
              <a:t>1071</a:t>
            </a:r>
          </a:p>
          <a:p>
            <a:r>
              <a:rPr lang="en-US" sz="2800"/>
              <a:t>Regular Lab</a:t>
            </a:r>
          </a:p>
        </p:txBody>
      </p:sp>
      <p:sp>
        <p:nvSpPr>
          <p:cNvPr id="32778" name="TextBox 12"/>
          <p:cNvSpPr txBox="1">
            <a:spLocks noChangeArrowheads="1"/>
          </p:cNvSpPr>
          <p:nvPr/>
        </p:nvSpPr>
        <p:spPr bwMode="auto">
          <a:xfrm>
            <a:off x="5943600" y="4876800"/>
            <a:ext cx="2667000" cy="954088"/>
          </a:xfrm>
          <a:prstGeom prst="rect">
            <a:avLst/>
          </a:prstGeom>
          <a:noFill/>
          <a:ln w="9525">
            <a:noFill/>
            <a:miter lim="800000"/>
            <a:headEnd/>
            <a:tailEnd/>
          </a:ln>
        </p:spPr>
        <p:txBody>
          <a:bodyPr>
            <a:spAutoFit/>
          </a:bodyPr>
          <a:lstStyle/>
          <a:p>
            <a:r>
              <a:rPr lang="en-US" sz="2800"/>
              <a:t>KIN </a:t>
            </a:r>
            <a:r>
              <a:rPr lang="en-US" sz="2800" b="1"/>
              <a:t>1069</a:t>
            </a:r>
          </a:p>
          <a:p>
            <a:r>
              <a:rPr lang="en-US" sz="2800"/>
              <a:t>Borrowed Lab</a:t>
            </a:r>
          </a:p>
        </p:txBody>
      </p:sp>
      <p:sp>
        <p:nvSpPr>
          <p:cNvPr id="32779" name="TextBox 13"/>
          <p:cNvSpPr txBox="1">
            <a:spLocks noChangeArrowheads="1"/>
          </p:cNvSpPr>
          <p:nvPr/>
        </p:nvSpPr>
        <p:spPr bwMode="auto">
          <a:xfrm>
            <a:off x="3581400" y="5257800"/>
            <a:ext cx="1828800" cy="1384300"/>
          </a:xfrm>
          <a:prstGeom prst="rect">
            <a:avLst/>
          </a:prstGeom>
          <a:noFill/>
          <a:ln w="9525">
            <a:noFill/>
            <a:miter lim="800000"/>
            <a:headEnd/>
            <a:tailEnd/>
          </a:ln>
        </p:spPr>
        <p:txBody>
          <a:bodyPr>
            <a:spAutoFit/>
          </a:bodyPr>
          <a:lstStyle/>
          <a:p>
            <a:r>
              <a:rPr lang="en-US" sz="2800"/>
              <a:t>KIN </a:t>
            </a:r>
            <a:r>
              <a:rPr lang="en-US" sz="2800" b="1"/>
              <a:t>1070</a:t>
            </a:r>
          </a:p>
          <a:p>
            <a:r>
              <a:rPr lang="en-US" sz="2800"/>
              <a:t>Our Prep Room</a:t>
            </a:r>
          </a:p>
        </p:txBody>
      </p:sp>
      <p:sp>
        <p:nvSpPr>
          <p:cNvPr id="32780" name="TextBox 14"/>
          <p:cNvSpPr txBox="1">
            <a:spLocks noChangeArrowheads="1"/>
          </p:cNvSpPr>
          <p:nvPr/>
        </p:nvSpPr>
        <p:spPr bwMode="auto">
          <a:xfrm>
            <a:off x="1524000" y="1981200"/>
            <a:ext cx="838200" cy="369888"/>
          </a:xfrm>
          <a:prstGeom prst="rect">
            <a:avLst/>
          </a:prstGeom>
          <a:noFill/>
          <a:ln w="9525">
            <a:noFill/>
            <a:miter lim="800000"/>
            <a:headEnd/>
            <a:tailEnd/>
          </a:ln>
        </p:spPr>
        <p:txBody>
          <a:bodyPr>
            <a:spAutoFit/>
          </a:bodyPr>
          <a:lstStyle/>
          <a:p>
            <a:r>
              <a:rPr lang="en-US"/>
              <a:t>Back</a:t>
            </a:r>
          </a:p>
        </p:txBody>
      </p:sp>
      <p:sp>
        <p:nvSpPr>
          <p:cNvPr id="32781" name="TextBox 15"/>
          <p:cNvSpPr txBox="1">
            <a:spLocks noChangeArrowheads="1"/>
          </p:cNvSpPr>
          <p:nvPr/>
        </p:nvSpPr>
        <p:spPr bwMode="auto">
          <a:xfrm>
            <a:off x="6324600" y="1981200"/>
            <a:ext cx="838200" cy="369888"/>
          </a:xfrm>
          <a:prstGeom prst="rect">
            <a:avLst/>
          </a:prstGeom>
          <a:noFill/>
          <a:ln w="9525">
            <a:noFill/>
            <a:miter lim="800000"/>
            <a:headEnd/>
            <a:tailEnd/>
          </a:ln>
        </p:spPr>
        <p:txBody>
          <a:bodyPr>
            <a:spAutoFit/>
          </a:bodyPr>
          <a:lstStyle/>
          <a:p>
            <a:r>
              <a:rPr lang="en-US"/>
              <a:t>Back</a:t>
            </a:r>
          </a:p>
        </p:txBody>
      </p:sp>
      <p:sp>
        <p:nvSpPr>
          <p:cNvPr id="32782" name="TextBox 16"/>
          <p:cNvSpPr txBox="1">
            <a:spLocks noChangeArrowheads="1"/>
          </p:cNvSpPr>
          <p:nvPr/>
        </p:nvSpPr>
        <p:spPr bwMode="auto">
          <a:xfrm>
            <a:off x="1371600" y="4267200"/>
            <a:ext cx="1066800" cy="369888"/>
          </a:xfrm>
          <a:prstGeom prst="rect">
            <a:avLst/>
          </a:prstGeom>
          <a:noFill/>
          <a:ln w="9525">
            <a:noFill/>
            <a:miter lim="800000"/>
            <a:headEnd/>
            <a:tailEnd/>
          </a:ln>
        </p:spPr>
        <p:txBody>
          <a:bodyPr>
            <a:spAutoFit/>
          </a:bodyPr>
          <a:lstStyle/>
          <a:p>
            <a:r>
              <a:rPr lang="en-US"/>
              <a:t>Podium</a:t>
            </a:r>
          </a:p>
        </p:txBody>
      </p:sp>
      <p:sp>
        <p:nvSpPr>
          <p:cNvPr id="19" name="Rectangle 18"/>
          <p:cNvSpPr/>
          <p:nvPr/>
        </p:nvSpPr>
        <p:spPr>
          <a:xfrm>
            <a:off x="1066800" y="2590800"/>
            <a:ext cx="381000" cy="1447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0" name="Rectangle 19"/>
          <p:cNvSpPr/>
          <p:nvPr/>
        </p:nvSpPr>
        <p:spPr>
          <a:xfrm>
            <a:off x="1752600" y="2590800"/>
            <a:ext cx="381000" cy="1447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1" name="Rectangle 20"/>
          <p:cNvSpPr/>
          <p:nvPr/>
        </p:nvSpPr>
        <p:spPr>
          <a:xfrm>
            <a:off x="2438400" y="2590800"/>
            <a:ext cx="381000" cy="1447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2" name="Rectangle 21"/>
          <p:cNvSpPr/>
          <p:nvPr/>
        </p:nvSpPr>
        <p:spPr>
          <a:xfrm>
            <a:off x="7315200" y="2590800"/>
            <a:ext cx="381000" cy="1447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3" name="Rectangle 22"/>
          <p:cNvSpPr/>
          <p:nvPr/>
        </p:nvSpPr>
        <p:spPr>
          <a:xfrm>
            <a:off x="6629400" y="2590800"/>
            <a:ext cx="381000" cy="1447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4" name="Rectangle 23"/>
          <p:cNvSpPr/>
          <p:nvPr/>
        </p:nvSpPr>
        <p:spPr>
          <a:xfrm>
            <a:off x="5943600" y="2590800"/>
            <a:ext cx="381000" cy="1447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2789" name="TextBox 24"/>
          <p:cNvSpPr txBox="1">
            <a:spLocks noChangeArrowheads="1"/>
          </p:cNvSpPr>
          <p:nvPr/>
        </p:nvSpPr>
        <p:spPr bwMode="auto">
          <a:xfrm>
            <a:off x="6248400" y="4267200"/>
            <a:ext cx="1066800" cy="369888"/>
          </a:xfrm>
          <a:prstGeom prst="rect">
            <a:avLst/>
          </a:prstGeom>
          <a:noFill/>
          <a:ln w="9525">
            <a:noFill/>
            <a:miter lim="800000"/>
            <a:headEnd/>
            <a:tailEnd/>
          </a:ln>
        </p:spPr>
        <p:txBody>
          <a:bodyPr>
            <a:spAutoFit/>
          </a:bodyPr>
          <a:lstStyle/>
          <a:p>
            <a:r>
              <a:rPr lang="en-US"/>
              <a:t>Podium</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1524000" y="2438400"/>
            <a:ext cx="1295400" cy="2743200"/>
          </a:xfrm>
          <a:prstGeom prst="rect">
            <a:avLst/>
          </a:prstGeom>
          <a:solidFill>
            <a:schemeClr val="bg2"/>
          </a:solidFill>
          <a:ln w="9525">
            <a:solidFill>
              <a:schemeClr val="tx1"/>
            </a:solidFill>
            <a:miter lim="800000"/>
            <a:headEnd/>
            <a:tailEnd/>
          </a:ln>
        </p:spPr>
        <p:txBody>
          <a:bodyPr wrap="none" anchor="ctr"/>
          <a:lstStyle/>
          <a:p>
            <a:pPr algn="ctr" eaLnBrk="0" hangingPunct="0"/>
            <a:r>
              <a:rPr lang="en-US" sz="2000">
                <a:latin typeface="Comic Sans MS" pitchFamily="66" charset="0"/>
              </a:rPr>
              <a:t> </a:t>
            </a:r>
          </a:p>
          <a:p>
            <a:pPr algn="ctr" eaLnBrk="0" hangingPunct="0"/>
            <a:endParaRPr lang="en-US" sz="2000">
              <a:latin typeface="Comic Sans MS" pitchFamily="66" charset="0"/>
            </a:endParaRPr>
          </a:p>
          <a:p>
            <a:pPr algn="ctr" eaLnBrk="0" hangingPunct="0"/>
            <a:endParaRPr lang="en-US" sz="2000">
              <a:latin typeface="Comic Sans MS" pitchFamily="66" charset="0"/>
            </a:endParaRPr>
          </a:p>
          <a:p>
            <a:pPr algn="ctr" eaLnBrk="0" hangingPunct="0"/>
            <a:endParaRPr lang="en-US" sz="2000">
              <a:latin typeface="Comic Sans MS" pitchFamily="66" charset="0"/>
            </a:endParaRPr>
          </a:p>
          <a:p>
            <a:pPr algn="ctr" eaLnBrk="0" hangingPunct="0"/>
            <a:endParaRPr lang="en-US" sz="2000">
              <a:latin typeface="Comic Sans MS" pitchFamily="66" charset="0"/>
            </a:endParaRPr>
          </a:p>
          <a:p>
            <a:pPr algn="ctr" eaLnBrk="0" hangingPunct="0"/>
            <a:endParaRPr lang="en-US" sz="2000">
              <a:latin typeface="Comic Sans MS" pitchFamily="66" charset="0"/>
            </a:endParaRPr>
          </a:p>
          <a:p>
            <a:pPr algn="ctr" eaLnBrk="0" hangingPunct="0"/>
            <a:endParaRPr lang="en-US" sz="2000">
              <a:latin typeface="Comic Sans MS" pitchFamily="66" charset="0"/>
            </a:endParaRPr>
          </a:p>
          <a:p>
            <a:pPr algn="ctr" eaLnBrk="0" hangingPunct="0"/>
            <a:endParaRPr lang="en-US" sz="2000">
              <a:latin typeface="Comic Sans MS" pitchFamily="66" charset="0"/>
            </a:endParaRPr>
          </a:p>
          <a:p>
            <a:pPr algn="ctr" eaLnBrk="0" hangingPunct="0"/>
            <a:r>
              <a:rPr lang="en-US" sz="2000">
                <a:latin typeface="Comic Sans MS" pitchFamily="66" charset="0"/>
              </a:rPr>
              <a:t>     </a:t>
            </a:r>
            <a:r>
              <a:rPr lang="en-US">
                <a:solidFill>
                  <a:schemeClr val="bg1"/>
                </a:solidFill>
                <a:latin typeface="Arial Black" pitchFamily="34" charset="0"/>
              </a:rPr>
              <a:t>49, 50</a:t>
            </a:r>
            <a:r>
              <a:rPr lang="en-US" sz="2000">
                <a:latin typeface="Comic Sans MS" pitchFamily="66" charset="0"/>
              </a:rPr>
              <a:t>        </a:t>
            </a:r>
          </a:p>
        </p:txBody>
      </p:sp>
      <p:sp>
        <p:nvSpPr>
          <p:cNvPr id="33795" name="Rectangle 3"/>
          <p:cNvSpPr>
            <a:spLocks noChangeArrowheads="1"/>
          </p:cNvSpPr>
          <p:nvPr/>
        </p:nvSpPr>
        <p:spPr bwMode="auto">
          <a:xfrm>
            <a:off x="3962400" y="2413000"/>
            <a:ext cx="1295400" cy="2743200"/>
          </a:xfrm>
          <a:prstGeom prst="rect">
            <a:avLst/>
          </a:prstGeom>
          <a:solidFill>
            <a:schemeClr val="bg2"/>
          </a:solidFill>
          <a:ln w="9525">
            <a:solidFill>
              <a:schemeClr val="tx1"/>
            </a:solidFill>
            <a:miter lim="800000"/>
            <a:headEnd/>
            <a:tailEnd/>
          </a:ln>
        </p:spPr>
        <p:txBody>
          <a:bodyPr wrap="none" anchor="ctr"/>
          <a:lstStyle/>
          <a:p>
            <a:endParaRPr lang="en-US"/>
          </a:p>
        </p:txBody>
      </p:sp>
      <p:sp>
        <p:nvSpPr>
          <p:cNvPr id="33796" name="Rectangle 4"/>
          <p:cNvSpPr>
            <a:spLocks noChangeArrowheads="1"/>
          </p:cNvSpPr>
          <p:nvPr/>
        </p:nvSpPr>
        <p:spPr bwMode="auto">
          <a:xfrm>
            <a:off x="6477000" y="2438400"/>
            <a:ext cx="1295400" cy="2743200"/>
          </a:xfrm>
          <a:prstGeom prst="rect">
            <a:avLst/>
          </a:prstGeom>
          <a:solidFill>
            <a:schemeClr val="bg2"/>
          </a:solidFill>
          <a:ln w="9525">
            <a:solidFill>
              <a:schemeClr val="tx1"/>
            </a:solidFill>
            <a:miter lim="800000"/>
            <a:headEnd/>
            <a:tailEnd/>
          </a:ln>
        </p:spPr>
        <p:txBody>
          <a:bodyPr wrap="none" anchor="ctr"/>
          <a:lstStyle/>
          <a:p>
            <a:pPr algn="ctr" eaLnBrk="0" hangingPunct="0"/>
            <a:endParaRPr lang="en-US" sz="2000">
              <a:latin typeface="Comic Sans MS" pitchFamily="66" charset="0"/>
            </a:endParaRPr>
          </a:p>
          <a:p>
            <a:pPr algn="ctr" eaLnBrk="0" hangingPunct="0"/>
            <a:endParaRPr lang="en-US" sz="2000">
              <a:latin typeface="Comic Sans MS" pitchFamily="66" charset="0"/>
            </a:endParaRPr>
          </a:p>
          <a:p>
            <a:pPr algn="ctr" eaLnBrk="0" hangingPunct="0"/>
            <a:endParaRPr lang="en-US" sz="2000">
              <a:latin typeface="Comic Sans MS" pitchFamily="66" charset="0"/>
            </a:endParaRPr>
          </a:p>
          <a:p>
            <a:pPr algn="ctr" eaLnBrk="0" hangingPunct="0"/>
            <a:endParaRPr lang="en-US" sz="2000">
              <a:latin typeface="Comic Sans MS" pitchFamily="66" charset="0"/>
            </a:endParaRPr>
          </a:p>
          <a:p>
            <a:pPr algn="ctr" eaLnBrk="0" hangingPunct="0"/>
            <a:endParaRPr lang="en-US" sz="2000">
              <a:latin typeface="Comic Sans MS" pitchFamily="66" charset="0"/>
            </a:endParaRPr>
          </a:p>
          <a:p>
            <a:pPr algn="ctr" eaLnBrk="0" hangingPunct="0"/>
            <a:endParaRPr lang="en-US" sz="2000">
              <a:latin typeface="Comic Sans MS" pitchFamily="66" charset="0"/>
            </a:endParaRPr>
          </a:p>
          <a:p>
            <a:pPr algn="ctr" eaLnBrk="0" hangingPunct="0"/>
            <a:endParaRPr lang="en-US" sz="2000">
              <a:latin typeface="Comic Sans MS" pitchFamily="66" charset="0"/>
            </a:endParaRPr>
          </a:p>
          <a:p>
            <a:pPr algn="ctr" eaLnBrk="0" hangingPunct="0"/>
            <a:endParaRPr lang="en-US" sz="2000">
              <a:latin typeface="Comic Sans MS" pitchFamily="66" charset="0"/>
            </a:endParaRPr>
          </a:p>
          <a:p>
            <a:pPr algn="ctr" eaLnBrk="0" hangingPunct="0"/>
            <a:r>
              <a:rPr lang="en-US" sz="2000">
                <a:solidFill>
                  <a:schemeClr val="bg1"/>
                </a:solidFill>
                <a:latin typeface="Comic Sans MS" pitchFamily="66" charset="0"/>
              </a:rPr>
              <a:t>       </a:t>
            </a:r>
            <a:r>
              <a:rPr lang="en-US">
                <a:solidFill>
                  <a:schemeClr val="bg1"/>
                </a:solidFill>
                <a:latin typeface="Arial Black" pitchFamily="34" charset="0"/>
              </a:rPr>
              <a:t>1,2</a:t>
            </a:r>
          </a:p>
        </p:txBody>
      </p:sp>
      <p:sp>
        <p:nvSpPr>
          <p:cNvPr id="29701" name="Rectangle 5"/>
          <p:cNvSpPr>
            <a:spLocks noChangeArrowheads="1"/>
          </p:cNvSpPr>
          <p:nvPr/>
        </p:nvSpPr>
        <p:spPr bwMode="auto">
          <a:xfrm>
            <a:off x="3505200" y="5867400"/>
            <a:ext cx="1828800" cy="533400"/>
          </a:xfrm>
          <a:prstGeom prst="rect">
            <a:avLst/>
          </a:prstGeom>
          <a:solidFill>
            <a:schemeClr val="accent1">
              <a:lumMod val="90000"/>
            </a:schemeClr>
          </a:solidFill>
          <a:ln w="9525">
            <a:solidFill>
              <a:schemeClr val="tx1"/>
            </a:solidFill>
            <a:miter lim="800000"/>
            <a:headEnd/>
            <a:tailEnd/>
          </a:ln>
        </p:spPr>
        <p:txBody>
          <a:bodyPr wrap="none" anchor="ctr"/>
          <a:lstStyle/>
          <a:p>
            <a:pPr algn="ctr" eaLnBrk="0" hangingPunct="0">
              <a:defRPr/>
            </a:pPr>
            <a:r>
              <a:rPr lang="en-US" sz="2800" dirty="0">
                <a:latin typeface="Arial Black" pitchFamily="34" charset="0"/>
              </a:rPr>
              <a:t>Podium</a:t>
            </a:r>
          </a:p>
        </p:txBody>
      </p:sp>
      <p:grpSp>
        <p:nvGrpSpPr>
          <p:cNvPr id="2" name="Group 8"/>
          <p:cNvGrpSpPr>
            <a:grpSpLocks/>
          </p:cNvGrpSpPr>
          <p:nvPr/>
        </p:nvGrpSpPr>
        <p:grpSpPr bwMode="auto">
          <a:xfrm>
            <a:off x="1006437" y="1219199"/>
            <a:ext cx="6689762" cy="609600"/>
            <a:chOff x="768" y="432"/>
            <a:chExt cx="4224" cy="384"/>
          </a:xfrm>
          <a:solidFill>
            <a:schemeClr val="accent1">
              <a:lumMod val="90000"/>
            </a:schemeClr>
          </a:solidFill>
        </p:grpSpPr>
        <p:sp>
          <p:nvSpPr>
            <p:cNvPr id="29723" name="Rectangle 9"/>
            <p:cNvSpPr>
              <a:spLocks noChangeArrowheads="1"/>
            </p:cNvSpPr>
            <p:nvPr/>
          </p:nvSpPr>
          <p:spPr bwMode="auto">
            <a:xfrm>
              <a:off x="768" y="432"/>
              <a:ext cx="4224" cy="384"/>
            </a:xfrm>
            <a:prstGeom prst="rect">
              <a:avLst/>
            </a:prstGeom>
            <a:grpFill/>
            <a:ln w="9525">
              <a:solidFill>
                <a:schemeClr val="tx1"/>
              </a:solidFill>
              <a:miter lim="800000"/>
              <a:headEnd/>
              <a:tailEnd/>
            </a:ln>
          </p:spPr>
          <p:txBody>
            <a:bodyPr wrap="none" anchor="ctr"/>
            <a:lstStyle/>
            <a:p>
              <a:pPr algn="ctr" eaLnBrk="0" hangingPunct="0">
                <a:defRPr/>
              </a:pPr>
              <a:r>
                <a:rPr lang="en-US" sz="2800" dirty="0">
                  <a:latin typeface="Arial Black" pitchFamily="34" charset="0"/>
                </a:rPr>
                <a:t>         Back Bench</a:t>
              </a:r>
            </a:p>
          </p:txBody>
        </p:sp>
        <p:sp>
          <p:nvSpPr>
            <p:cNvPr id="29724" name="Text Box 10"/>
            <p:cNvSpPr txBox="1">
              <a:spLocks noChangeArrowheads="1"/>
            </p:cNvSpPr>
            <p:nvPr/>
          </p:nvSpPr>
          <p:spPr bwMode="auto">
            <a:xfrm>
              <a:off x="806" y="576"/>
              <a:ext cx="597" cy="231"/>
            </a:xfrm>
            <a:prstGeom prst="rect">
              <a:avLst/>
            </a:prstGeom>
            <a:grpFill/>
            <a:ln w="9525">
              <a:noFill/>
              <a:miter lim="800000"/>
              <a:headEnd/>
              <a:tailEnd/>
            </a:ln>
          </p:spPr>
          <p:txBody>
            <a:bodyPr wrap="none">
              <a:spAutoFit/>
            </a:bodyPr>
            <a:lstStyle/>
            <a:p>
              <a:pPr eaLnBrk="0" hangingPunct="0">
                <a:defRPr/>
              </a:pPr>
              <a:r>
                <a:rPr lang="en-US" dirty="0">
                  <a:latin typeface="Arial Black" pitchFamily="34" charset="0"/>
                </a:rPr>
                <a:t>41, 42</a:t>
              </a:r>
            </a:p>
          </p:txBody>
        </p:sp>
      </p:grpSp>
      <p:sp>
        <p:nvSpPr>
          <p:cNvPr id="33799" name="AutoShape 11"/>
          <p:cNvSpPr>
            <a:spLocks noChangeArrowheads="1"/>
          </p:cNvSpPr>
          <p:nvPr/>
        </p:nvSpPr>
        <p:spPr bwMode="auto">
          <a:xfrm>
            <a:off x="7848600" y="3251200"/>
            <a:ext cx="152400" cy="1295400"/>
          </a:xfrm>
          <a:prstGeom prst="upArrow">
            <a:avLst>
              <a:gd name="adj1" fmla="val 50000"/>
              <a:gd name="adj2" fmla="val 212500"/>
            </a:avLst>
          </a:prstGeom>
          <a:solidFill>
            <a:srgbClr val="FF0000"/>
          </a:solidFill>
          <a:ln w="9525">
            <a:solidFill>
              <a:srgbClr val="FF0000"/>
            </a:solidFill>
            <a:miter lim="800000"/>
            <a:headEnd/>
            <a:tailEnd/>
          </a:ln>
        </p:spPr>
        <p:txBody>
          <a:bodyPr wrap="none" anchor="ctr"/>
          <a:lstStyle/>
          <a:p>
            <a:endParaRPr lang="en-US"/>
          </a:p>
        </p:txBody>
      </p:sp>
      <p:sp>
        <p:nvSpPr>
          <p:cNvPr id="33800" name="AutoShape 12"/>
          <p:cNvSpPr>
            <a:spLocks noChangeArrowheads="1"/>
          </p:cNvSpPr>
          <p:nvPr/>
        </p:nvSpPr>
        <p:spPr bwMode="auto">
          <a:xfrm rot="-2026204">
            <a:off x="2286000" y="1524000"/>
            <a:ext cx="228600" cy="762000"/>
          </a:xfrm>
          <a:prstGeom prst="upArrow">
            <a:avLst>
              <a:gd name="adj1" fmla="val 50000"/>
              <a:gd name="adj2" fmla="val 83333"/>
            </a:avLst>
          </a:prstGeom>
          <a:solidFill>
            <a:srgbClr val="FF0000"/>
          </a:solidFill>
          <a:ln w="9525">
            <a:solidFill>
              <a:srgbClr val="FF0000"/>
            </a:solidFill>
            <a:miter lim="800000"/>
            <a:headEnd/>
            <a:tailEnd/>
          </a:ln>
        </p:spPr>
        <p:txBody>
          <a:bodyPr wrap="none" anchor="ctr"/>
          <a:lstStyle/>
          <a:p>
            <a:endParaRPr lang="en-US"/>
          </a:p>
        </p:txBody>
      </p:sp>
      <p:sp>
        <p:nvSpPr>
          <p:cNvPr id="33801" name="AutoShape 13"/>
          <p:cNvSpPr>
            <a:spLocks noChangeArrowheads="1"/>
          </p:cNvSpPr>
          <p:nvPr/>
        </p:nvSpPr>
        <p:spPr bwMode="auto">
          <a:xfrm>
            <a:off x="1143000" y="2209800"/>
            <a:ext cx="228600" cy="838200"/>
          </a:xfrm>
          <a:prstGeom prst="downArrow">
            <a:avLst>
              <a:gd name="adj1" fmla="val 50000"/>
              <a:gd name="adj2" fmla="val 91667"/>
            </a:avLst>
          </a:prstGeom>
          <a:solidFill>
            <a:srgbClr val="FF0000"/>
          </a:solidFill>
          <a:ln w="9525">
            <a:solidFill>
              <a:srgbClr val="FF0000"/>
            </a:solidFill>
            <a:miter lim="800000"/>
            <a:headEnd/>
            <a:tailEnd/>
          </a:ln>
        </p:spPr>
        <p:txBody>
          <a:bodyPr wrap="none" anchor="ctr"/>
          <a:lstStyle/>
          <a:p>
            <a:endParaRPr lang="en-US"/>
          </a:p>
        </p:txBody>
      </p:sp>
      <p:sp>
        <p:nvSpPr>
          <p:cNvPr id="33802" name="AutoShape 14"/>
          <p:cNvSpPr>
            <a:spLocks noChangeArrowheads="1"/>
          </p:cNvSpPr>
          <p:nvPr/>
        </p:nvSpPr>
        <p:spPr bwMode="auto">
          <a:xfrm>
            <a:off x="2133600" y="5562600"/>
            <a:ext cx="5105400" cy="203200"/>
          </a:xfrm>
          <a:prstGeom prst="rightArrow">
            <a:avLst>
              <a:gd name="adj1" fmla="val 50000"/>
              <a:gd name="adj2" fmla="val 628125"/>
            </a:avLst>
          </a:prstGeom>
          <a:solidFill>
            <a:srgbClr val="FF0000"/>
          </a:solidFill>
          <a:ln w="9525">
            <a:solidFill>
              <a:srgbClr val="FF0000"/>
            </a:solidFill>
            <a:miter lim="800000"/>
            <a:headEnd/>
            <a:tailEnd/>
          </a:ln>
        </p:spPr>
        <p:txBody>
          <a:bodyPr wrap="none" anchor="ctr"/>
          <a:lstStyle/>
          <a:p>
            <a:endParaRPr lang="en-US"/>
          </a:p>
        </p:txBody>
      </p:sp>
      <p:sp>
        <p:nvSpPr>
          <p:cNvPr id="33803" name="AutoShape 15"/>
          <p:cNvSpPr>
            <a:spLocks noChangeArrowheads="1"/>
          </p:cNvSpPr>
          <p:nvPr/>
        </p:nvSpPr>
        <p:spPr bwMode="auto">
          <a:xfrm rot="2936982">
            <a:off x="7390607" y="5106194"/>
            <a:ext cx="228600" cy="617537"/>
          </a:xfrm>
          <a:prstGeom prst="upArrow">
            <a:avLst>
              <a:gd name="adj1" fmla="val 50000"/>
              <a:gd name="adj2" fmla="val 67535"/>
            </a:avLst>
          </a:prstGeom>
          <a:solidFill>
            <a:srgbClr val="FF0000"/>
          </a:solidFill>
          <a:ln w="9525">
            <a:solidFill>
              <a:srgbClr val="FF0000"/>
            </a:solidFill>
            <a:miter lim="800000"/>
            <a:headEnd/>
            <a:tailEnd/>
          </a:ln>
        </p:spPr>
        <p:txBody>
          <a:bodyPr wrap="none" anchor="ctr"/>
          <a:lstStyle/>
          <a:p>
            <a:endParaRPr lang="en-US"/>
          </a:p>
        </p:txBody>
      </p:sp>
      <p:sp>
        <p:nvSpPr>
          <p:cNvPr id="33804" name="AutoShape 16"/>
          <p:cNvSpPr>
            <a:spLocks noChangeArrowheads="1"/>
          </p:cNvSpPr>
          <p:nvPr/>
        </p:nvSpPr>
        <p:spPr bwMode="auto">
          <a:xfrm rot="-3167751">
            <a:off x="1675606" y="5201444"/>
            <a:ext cx="223838" cy="552450"/>
          </a:xfrm>
          <a:prstGeom prst="downArrow">
            <a:avLst>
              <a:gd name="adj1" fmla="val 50000"/>
              <a:gd name="adj2" fmla="val 61702"/>
            </a:avLst>
          </a:prstGeom>
          <a:solidFill>
            <a:srgbClr val="FF0000"/>
          </a:solidFill>
          <a:ln w="9525">
            <a:solidFill>
              <a:srgbClr val="FF0000"/>
            </a:solidFill>
            <a:miter lim="800000"/>
            <a:headEnd/>
            <a:tailEnd/>
          </a:ln>
        </p:spPr>
        <p:txBody>
          <a:bodyPr wrap="none" anchor="ctr"/>
          <a:lstStyle/>
          <a:p>
            <a:endParaRPr lang="en-US"/>
          </a:p>
        </p:txBody>
      </p:sp>
      <p:sp>
        <p:nvSpPr>
          <p:cNvPr id="33805" name="AutoShape 17"/>
          <p:cNvSpPr>
            <a:spLocks noChangeArrowheads="1"/>
          </p:cNvSpPr>
          <p:nvPr/>
        </p:nvSpPr>
        <p:spPr bwMode="auto">
          <a:xfrm>
            <a:off x="5562600" y="5003800"/>
            <a:ext cx="533400" cy="152400"/>
          </a:xfrm>
          <a:prstGeom prst="leftArrow">
            <a:avLst>
              <a:gd name="adj1" fmla="val 50000"/>
              <a:gd name="adj2" fmla="val 87500"/>
            </a:avLst>
          </a:prstGeom>
          <a:solidFill>
            <a:srgbClr val="FF0000"/>
          </a:solidFill>
          <a:ln w="9525">
            <a:solidFill>
              <a:srgbClr val="FF0000"/>
            </a:solidFill>
            <a:miter lim="800000"/>
            <a:headEnd/>
            <a:tailEnd/>
          </a:ln>
        </p:spPr>
        <p:txBody>
          <a:bodyPr wrap="none" anchor="ctr"/>
          <a:lstStyle/>
          <a:p>
            <a:endParaRPr lang="en-US"/>
          </a:p>
        </p:txBody>
      </p:sp>
      <p:sp>
        <p:nvSpPr>
          <p:cNvPr id="33806" name="AutoShape 18"/>
          <p:cNvSpPr>
            <a:spLocks noChangeArrowheads="1"/>
          </p:cNvSpPr>
          <p:nvPr/>
        </p:nvSpPr>
        <p:spPr bwMode="auto">
          <a:xfrm>
            <a:off x="3048000" y="5003800"/>
            <a:ext cx="533400" cy="152400"/>
          </a:xfrm>
          <a:prstGeom prst="leftArrow">
            <a:avLst>
              <a:gd name="adj1" fmla="val 50000"/>
              <a:gd name="adj2" fmla="val 87500"/>
            </a:avLst>
          </a:prstGeom>
          <a:solidFill>
            <a:srgbClr val="FF0000"/>
          </a:solidFill>
          <a:ln w="9525">
            <a:solidFill>
              <a:srgbClr val="FF0000"/>
            </a:solidFill>
            <a:miter lim="800000"/>
            <a:headEnd/>
            <a:tailEnd/>
          </a:ln>
        </p:spPr>
        <p:txBody>
          <a:bodyPr wrap="none" anchor="ctr"/>
          <a:lstStyle/>
          <a:p>
            <a:endParaRPr lang="en-US"/>
          </a:p>
        </p:txBody>
      </p:sp>
      <p:sp>
        <p:nvSpPr>
          <p:cNvPr id="33807" name="AutoShape 19"/>
          <p:cNvSpPr>
            <a:spLocks noChangeArrowheads="1"/>
          </p:cNvSpPr>
          <p:nvPr/>
        </p:nvSpPr>
        <p:spPr bwMode="auto">
          <a:xfrm rot="16057046" flipH="1">
            <a:off x="6096000" y="2184400"/>
            <a:ext cx="457200" cy="457200"/>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17694720 60000 65536"/>
              <a:gd name="T9" fmla="*/ 5898240 60000 65536"/>
              <a:gd name="T10" fmla="*/ 589824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FF0000"/>
          </a:solidFill>
          <a:ln w="9525">
            <a:solidFill>
              <a:srgbClr val="FF0000"/>
            </a:solidFill>
            <a:miter lim="800000"/>
            <a:headEnd/>
            <a:tailEnd/>
          </a:ln>
        </p:spPr>
        <p:txBody>
          <a:bodyPr wrap="none" anchor="ctr"/>
          <a:lstStyle/>
          <a:p>
            <a:endParaRPr lang="en-US"/>
          </a:p>
        </p:txBody>
      </p:sp>
      <p:sp>
        <p:nvSpPr>
          <p:cNvPr id="33808" name="AutoShape 20"/>
          <p:cNvSpPr>
            <a:spLocks noChangeArrowheads="1"/>
          </p:cNvSpPr>
          <p:nvPr/>
        </p:nvSpPr>
        <p:spPr bwMode="auto">
          <a:xfrm rot="16057046" flipH="1">
            <a:off x="3658394" y="2207419"/>
            <a:ext cx="455612" cy="457200"/>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17694720 60000 65536"/>
              <a:gd name="T9" fmla="*/ 5898240 60000 65536"/>
              <a:gd name="T10" fmla="*/ 589824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FF0000"/>
          </a:solidFill>
          <a:ln w="9525">
            <a:solidFill>
              <a:srgbClr val="FF0000"/>
            </a:solidFill>
            <a:miter lim="800000"/>
            <a:headEnd/>
            <a:tailEnd/>
          </a:ln>
        </p:spPr>
        <p:txBody>
          <a:bodyPr wrap="none" anchor="ctr"/>
          <a:lstStyle/>
          <a:p>
            <a:endParaRPr lang="en-US"/>
          </a:p>
        </p:txBody>
      </p:sp>
      <p:sp>
        <p:nvSpPr>
          <p:cNvPr id="33809" name="AutoShape 21"/>
          <p:cNvSpPr>
            <a:spLocks noChangeArrowheads="1"/>
          </p:cNvSpPr>
          <p:nvPr/>
        </p:nvSpPr>
        <p:spPr bwMode="auto">
          <a:xfrm>
            <a:off x="5334000" y="3251200"/>
            <a:ext cx="152400" cy="1295400"/>
          </a:xfrm>
          <a:prstGeom prst="upArrow">
            <a:avLst>
              <a:gd name="adj1" fmla="val 50000"/>
              <a:gd name="adj2" fmla="val 212500"/>
            </a:avLst>
          </a:prstGeom>
          <a:solidFill>
            <a:srgbClr val="FF0000"/>
          </a:solidFill>
          <a:ln w="9525">
            <a:solidFill>
              <a:srgbClr val="FF0000"/>
            </a:solidFill>
            <a:miter lim="800000"/>
            <a:headEnd/>
            <a:tailEnd/>
          </a:ln>
        </p:spPr>
        <p:txBody>
          <a:bodyPr wrap="none" anchor="ctr"/>
          <a:lstStyle/>
          <a:p>
            <a:endParaRPr lang="en-US"/>
          </a:p>
        </p:txBody>
      </p:sp>
      <p:sp>
        <p:nvSpPr>
          <p:cNvPr id="33810" name="AutoShape 22"/>
          <p:cNvSpPr>
            <a:spLocks noChangeArrowheads="1"/>
          </p:cNvSpPr>
          <p:nvPr/>
        </p:nvSpPr>
        <p:spPr bwMode="auto">
          <a:xfrm>
            <a:off x="2895600" y="3251200"/>
            <a:ext cx="152400" cy="1295400"/>
          </a:xfrm>
          <a:prstGeom prst="upArrow">
            <a:avLst>
              <a:gd name="adj1" fmla="val 50000"/>
              <a:gd name="adj2" fmla="val 212500"/>
            </a:avLst>
          </a:prstGeom>
          <a:solidFill>
            <a:srgbClr val="FF0000"/>
          </a:solidFill>
          <a:ln w="9525">
            <a:solidFill>
              <a:srgbClr val="FF0000"/>
            </a:solidFill>
            <a:miter lim="800000"/>
            <a:headEnd/>
            <a:tailEnd/>
          </a:ln>
        </p:spPr>
        <p:txBody>
          <a:bodyPr wrap="none" anchor="ctr"/>
          <a:lstStyle/>
          <a:p>
            <a:endParaRPr lang="en-US"/>
          </a:p>
        </p:txBody>
      </p:sp>
      <p:sp>
        <p:nvSpPr>
          <p:cNvPr id="33811" name="Text Box 23"/>
          <p:cNvSpPr txBox="1">
            <a:spLocks noChangeArrowheads="1"/>
          </p:cNvSpPr>
          <p:nvPr/>
        </p:nvSpPr>
        <p:spPr bwMode="auto">
          <a:xfrm>
            <a:off x="381000" y="304800"/>
            <a:ext cx="8001000" cy="708025"/>
          </a:xfrm>
          <a:prstGeom prst="rect">
            <a:avLst/>
          </a:prstGeom>
          <a:noFill/>
          <a:ln w="9525">
            <a:noFill/>
            <a:miter lim="800000"/>
            <a:headEnd/>
            <a:tailEnd/>
          </a:ln>
        </p:spPr>
        <p:txBody>
          <a:bodyPr>
            <a:spAutoFit/>
          </a:bodyPr>
          <a:lstStyle/>
          <a:p>
            <a:pPr eaLnBrk="0" hangingPunct="0"/>
            <a:r>
              <a:rPr lang="en-US" sz="4000">
                <a:solidFill>
                  <a:srgbClr val="009900"/>
                </a:solidFill>
                <a:latin typeface="Arial Black" pitchFamily="34" charset="0"/>
              </a:rPr>
              <a:t>Student ‘flow’ in each room </a:t>
            </a:r>
            <a:endParaRPr lang="en-US" sz="2400">
              <a:solidFill>
                <a:schemeClr val="bg1"/>
              </a:solidFill>
              <a:latin typeface="Comic Sans MS" pitchFamily="66" charset="0"/>
            </a:endParaRPr>
          </a:p>
        </p:txBody>
      </p:sp>
      <p:sp>
        <p:nvSpPr>
          <p:cNvPr id="33812" name="Oval 26"/>
          <p:cNvSpPr>
            <a:spLocks noChangeArrowheads="1"/>
          </p:cNvSpPr>
          <p:nvPr/>
        </p:nvSpPr>
        <p:spPr bwMode="auto">
          <a:xfrm>
            <a:off x="1219200" y="4953000"/>
            <a:ext cx="457200" cy="304800"/>
          </a:xfrm>
          <a:prstGeom prst="ellipse">
            <a:avLst/>
          </a:prstGeom>
          <a:solidFill>
            <a:schemeClr val="folHlink"/>
          </a:solidFill>
          <a:ln w="9525">
            <a:solidFill>
              <a:schemeClr val="folHlink"/>
            </a:solidFill>
            <a:round/>
            <a:headEnd/>
            <a:tailEnd/>
          </a:ln>
        </p:spPr>
        <p:txBody>
          <a:bodyPr wrap="none" anchor="ctr"/>
          <a:lstStyle/>
          <a:p>
            <a:endParaRPr lang="en-US"/>
          </a:p>
        </p:txBody>
      </p:sp>
      <p:sp>
        <p:nvSpPr>
          <p:cNvPr id="33813" name="Oval 27"/>
          <p:cNvSpPr>
            <a:spLocks noChangeArrowheads="1"/>
          </p:cNvSpPr>
          <p:nvPr/>
        </p:nvSpPr>
        <p:spPr bwMode="auto">
          <a:xfrm>
            <a:off x="7620000" y="4876800"/>
            <a:ext cx="457200" cy="304800"/>
          </a:xfrm>
          <a:prstGeom prst="ellipse">
            <a:avLst/>
          </a:prstGeom>
          <a:solidFill>
            <a:schemeClr val="folHlink"/>
          </a:solidFill>
          <a:ln w="9525">
            <a:solidFill>
              <a:schemeClr val="folHlink"/>
            </a:solidFill>
            <a:round/>
            <a:headEnd/>
            <a:tailEnd/>
          </a:ln>
        </p:spPr>
        <p:txBody>
          <a:bodyPr wrap="none" anchor="ctr"/>
          <a:lstStyle/>
          <a:p>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idx="4294967295"/>
          </p:nvPr>
        </p:nvSpPr>
        <p:spPr>
          <a:xfrm>
            <a:off x="1219200" y="228600"/>
            <a:ext cx="6553200" cy="1143000"/>
          </a:xfrm>
        </p:spPr>
        <p:txBody>
          <a:bodyPr/>
          <a:lstStyle/>
          <a:p>
            <a:pPr eaLnBrk="1" hangingPunct="1"/>
            <a:r>
              <a:rPr lang="en-US" smtClean="0">
                <a:solidFill>
                  <a:srgbClr val="FF0000"/>
                </a:solidFill>
                <a:latin typeface="Arial Black" pitchFamily="34" charset="0"/>
              </a:rPr>
              <a:t>Exam Logistics</a:t>
            </a:r>
          </a:p>
        </p:txBody>
      </p:sp>
      <p:sp>
        <p:nvSpPr>
          <p:cNvPr id="34819" name="Rectangle 3"/>
          <p:cNvSpPr>
            <a:spLocks noGrp="1" noChangeArrowheads="1"/>
          </p:cNvSpPr>
          <p:nvPr>
            <p:ph type="body" idx="4294967295"/>
          </p:nvPr>
        </p:nvSpPr>
        <p:spPr>
          <a:xfrm>
            <a:off x="609600" y="1371600"/>
            <a:ext cx="8077200" cy="4343400"/>
          </a:xfrm>
        </p:spPr>
        <p:txBody>
          <a:bodyPr/>
          <a:lstStyle/>
          <a:p>
            <a:pPr eaLnBrk="1" hangingPunct="1">
              <a:buFont typeface="Wingdings" pitchFamily="2" charset="2"/>
              <a:buNone/>
            </a:pPr>
            <a:r>
              <a:rPr lang="en-US" sz="2800" smtClean="0">
                <a:cs typeface="Arial" pitchFamily="34" charset="0"/>
              </a:rPr>
              <a:t>Sign your sheet as soon as you get it.</a:t>
            </a:r>
            <a:endParaRPr lang="en-US" sz="1800" smtClean="0">
              <a:cs typeface="Arial" pitchFamily="34" charset="0"/>
            </a:endParaRPr>
          </a:p>
          <a:p>
            <a:pPr eaLnBrk="1" hangingPunct="1">
              <a:spcBef>
                <a:spcPct val="0"/>
              </a:spcBef>
              <a:buFont typeface="Wingdings" pitchFamily="2" charset="2"/>
              <a:buNone/>
            </a:pPr>
            <a:r>
              <a:rPr lang="en-US" sz="1800" smtClean="0">
                <a:cs typeface="Arial" pitchFamily="34" charset="0"/>
              </a:rPr>
              <a:t>		- to promise to uphold the exam rules/FSU Academic Honor Policy</a:t>
            </a:r>
            <a:endParaRPr lang="en-US" sz="1800" b="1" smtClean="0">
              <a:solidFill>
                <a:srgbClr val="0000FF"/>
              </a:solidFill>
              <a:cs typeface="Arial" pitchFamily="34" charset="0"/>
            </a:endParaRPr>
          </a:p>
          <a:p>
            <a:pPr eaLnBrk="1" hangingPunct="1">
              <a:spcBef>
                <a:spcPct val="0"/>
              </a:spcBef>
              <a:buFont typeface="Wingdings" pitchFamily="2" charset="2"/>
              <a:buNone/>
            </a:pPr>
            <a:endParaRPr lang="en-US" sz="1800" b="1" smtClean="0">
              <a:solidFill>
                <a:srgbClr val="0000FF"/>
              </a:solidFill>
              <a:cs typeface="Times New Roman" pitchFamily="18" charset="0"/>
            </a:endParaRPr>
          </a:p>
          <a:p>
            <a:pPr eaLnBrk="1" hangingPunct="1">
              <a:spcBef>
                <a:spcPct val="0"/>
              </a:spcBef>
              <a:buFont typeface="Wingdings" pitchFamily="2" charset="2"/>
              <a:buNone/>
            </a:pPr>
            <a:r>
              <a:rPr lang="en-US" sz="2800" smtClean="0">
                <a:cs typeface="Arial" pitchFamily="34" charset="0"/>
              </a:rPr>
              <a:t>Fill out the top part to ID your response sheet</a:t>
            </a:r>
          </a:p>
          <a:p>
            <a:pPr eaLnBrk="1" hangingPunct="1">
              <a:spcBef>
                <a:spcPct val="0"/>
              </a:spcBef>
              <a:buFont typeface="Wingdings" pitchFamily="2" charset="2"/>
              <a:buNone/>
            </a:pPr>
            <a:r>
              <a:rPr lang="en-US" sz="2800" smtClean="0">
                <a:cs typeface="Arial" pitchFamily="34" charset="0"/>
              </a:rPr>
              <a:t>     	- </a:t>
            </a:r>
            <a:r>
              <a:rPr lang="en-US" sz="1800" smtClean="0">
                <a:cs typeface="Arial" pitchFamily="34" charset="0"/>
              </a:rPr>
              <a:t>your name, TA's name and your section &amp; exam session #s</a:t>
            </a:r>
          </a:p>
          <a:p>
            <a:pPr eaLnBrk="1" hangingPunct="1">
              <a:spcBef>
                <a:spcPct val="0"/>
              </a:spcBef>
              <a:buFont typeface="Wingdings" pitchFamily="2" charset="2"/>
              <a:buNone/>
            </a:pPr>
            <a:endParaRPr lang="en-US" sz="1800" smtClean="0">
              <a:latin typeface="New York" charset="0"/>
              <a:cs typeface="Times New Roman" pitchFamily="18" charset="0"/>
            </a:endParaRPr>
          </a:p>
          <a:p>
            <a:pPr eaLnBrk="1" hangingPunct="1">
              <a:lnSpc>
                <a:spcPct val="90000"/>
              </a:lnSpc>
              <a:buFont typeface="Wingdings" pitchFamily="2" charset="2"/>
              <a:buNone/>
            </a:pPr>
            <a:r>
              <a:rPr lang="en-US" sz="2800" smtClean="0">
                <a:cs typeface="Arial" pitchFamily="34" charset="0"/>
              </a:rPr>
              <a:t>Fold your answer sheet in half lengthwise        </a:t>
            </a:r>
          </a:p>
          <a:p>
            <a:pPr eaLnBrk="1" hangingPunct="1">
              <a:lnSpc>
                <a:spcPct val="90000"/>
              </a:lnSpc>
              <a:buFontTx/>
              <a:buNone/>
            </a:pPr>
            <a:r>
              <a:rPr lang="en-US" sz="2800" smtClean="0">
                <a:cs typeface="Arial" pitchFamily="34" charset="0"/>
              </a:rPr>
              <a:t>          - </a:t>
            </a:r>
            <a:r>
              <a:rPr lang="en-US" sz="1800" smtClean="0">
                <a:cs typeface="Arial" pitchFamily="34" charset="0"/>
              </a:rPr>
              <a:t>keep the blank side facing you</a:t>
            </a:r>
            <a:r>
              <a:rPr lang="en-US" sz="2800" smtClean="0">
                <a:cs typeface="Arial" pitchFamily="34" charset="0"/>
              </a:rPr>
              <a:t> </a:t>
            </a:r>
            <a:r>
              <a:rPr lang="en-US" sz="1800" smtClean="0">
                <a:cs typeface="Arial" pitchFamily="34" charset="0"/>
              </a:rPr>
              <a:t>to act as a cover sheet. </a:t>
            </a:r>
            <a:endParaRPr lang="en-US" sz="2800" smtClean="0">
              <a:latin typeface="New York" charset="0"/>
              <a:cs typeface="Times New Roman" pitchFamily="18" charset="0"/>
            </a:endParaRPr>
          </a:p>
          <a:p>
            <a:pPr eaLnBrk="1" hangingPunct="1">
              <a:lnSpc>
                <a:spcPct val="90000"/>
              </a:lnSpc>
              <a:buFontTx/>
              <a:buNone/>
            </a:pPr>
            <a:r>
              <a:rPr lang="en-US" sz="2800" smtClean="0">
                <a:cs typeface="Arial" pitchFamily="34" charset="0"/>
              </a:rPr>
              <a:t>          - </a:t>
            </a:r>
            <a:r>
              <a:rPr lang="en-US" sz="1800" smtClean="0">
                <a:cs typeface="Arial" pitchFamily="34" charset="0"/>
              </a:rPr>
              <a:t>open it only when you need to write on it.</a:t>
            </a:r>
          </a:p>
          <a:p>
            <a:pPr eaLnBrk="1" hangingPunct="1">
              <a:lnSpc>
                <a:spcPct val="90000"/>
              </a:lnSpc>
              <a:buFontTx/>
              <a:buNone/>
            </a:pPr>
            <a:endParaRPr lang="en-US" sz="1800" smtClean="0">
              <a:latin typeface="New York" charset="0"/>
              <a:cs typeface="Times New Roman" pitchFamily="18" charset="0"/>
            </a:endParaRPr>
          </a:p>
          <a:p>
            <a:pPr eaLnBrk="1" hangingPunct="1">
              <a:lnSpc>
                <a:spcPct val="90000"/>
              </a:lnSpc>
              <a:buFontTx/>
              <a:buNone/>
            </a:pPr>
            <a:endParaRPr lang="en-US" sz="2800" smtClean="0"/>
          </a:p>
          <a:p>
            <a:pPr eaLnBrk="1" hangingPunct="1">
              <a:lnSpc>
                <a:spcPct val="90000"/>
              </a:lnSpc>
              <a:buFont typeface="Wingdings" pitchFamily="2" charset="2"/>
              <a:buNone/>
            </a:pPr>
            <a:endParaRPr lang="en-US" sz="280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body" idx="1"/>
          </p:nvPr>
        </p:nvSpPr>
        <p:spPr>
          <a:xfrm>
            <a:off x="533400" y="1600200"/>
            <a:ext cx="8305800" cy="4495800"/>
          </a:xfrm>
        </p:spPr>
        <p:txBody>
          <a:bodyPr>
            <a:normAutofit lnSpcReduction="10000"/>
          </a:bodyPr>
          <a:lstStyle/>
          <a:p>
            <a:pPr eaLnBrk="1" hangingPunct="1">
              <a:buFontTx/>
              <a:buNone/>
            </a:pPr>
            <a:r>
              <a:rPr lang="en-US" sz="2800" b="1" smtClean="0">
                <a:latin typeface="Verdana" pitchFamily="34" charset="0"/>
              </a:rPr>
              <a:t>Lecture</a:t>
            </a:r>
            <a:endParaRPr lang="en-US" sz="2800" smtClean="0">
              <a:latin typeface="Verdana" pitchFamily="34" charset="0"/>
            </a:endParaRPr>
          </a:p>
          <a:p>
            <a:pPr eaLnBrk="1" hangingPunct="1">
              <a:buFontTx/>
              <a:buNone/>
            </a:pPr>
            <a:r>
              <a:rPr lang="en-US" sz="2000" b="1" smtClean="0">
                <a:solidFill>
                  <a:srgbClr val="FF0000"/>
                </a:solidFill>
                <a:latin typeface="Verdana" pitchFamily="34" charset="0"/>
              </a:rPr>
              <a:t>	    	</a:t>
            </a:r>
            <a:r>
              <a:rPr lang="en-US" sz="2000" b="1" smtClean="0">
                <a:latin typeface="Verdana" pitchFamily="34" charset="0"/>
              </a:rPr>
              <a:t>50 points</a:t>
            </a:r>
            <a:r>
              <a:rPr lang="en-US" sz="2000" b="1" smtClean="0">
                <a:solidFill>
                  <a:srgbClr val="FF0000"/>
                </a:solidFill>
                <a:latin typeface="Verdana" pitchFamily="34" charset="0"/>
              </a:rPr>
              <a:t>	</a:t>
            </a:r>
            <a:r>
              <a:rPr lang="en-US" sz="2400" smtClean="0">
                <a:latin typeface="Verdana" pitchFamily="34" charset="0"/>
              </a:rPr>
              <a:t>15% 	Midterm Lecture Exam</a:t>
            </a:r>
          </a:p>
          <a:p>
            <a:pPr eaLnBrk="1" hangingPunct="1">
              <a:buFontTx/>
              <a:buNone/>
            </a:pPr>
            <a:r>
              <a:rPr lang="en-US" sz="2400" b="1" smtClean="0">
                <a:solidFill>
                  <a:schemeClr val="bg1"/>
                </a:solidFill>
                <a:latin typeface="Verdana" pitchFamily="34" charset="0"/>
              </a:rPr>
              <a:t>				</a:t>
            </a:r>
            <a:r>
              <a:rPr lang="en-US" sz="2400" smtClean="0">
                <a:solidFill>
                  <a:schemeClr val="accent2"/>
                </a:solidFill>
                <a:latin typeface="Verdana" pitchFamily="34" charset="0"/>
              </a:rPr>
              <a:t>20%  Final Lecture Exam</a:t>
            </a:r>
          </a:p>
          <a:p>
            <a:pPr eaLnBrk="1" hangingPunct="1">
              <a:buFontTx/>
              <a:buNone/>
            </a:pPr>
            <a:r>
              <a:rPr lang="en-US" sz="2400" b="1" smtClean="0">
                <a:solidFill>
                  <a:schemeClr val="bg1"/>
                </a:solidFill>
                <a:latin typeface="Verdana" pitchFamily="34" charset="0"/>
              </a:rPr>
              <a:t>				</a:t>
            </a:r>
            <a:r>
              <a:rPr lang="en-US" sz="2400" b="1" smtClean="0">
                <a:solidFill>
                  <a:srgbClr val="FF0000"/>
                </a:solidFill>
                <a:latin typeface="Verdana" pitchFamily="34" charset="0"/>
              </a:rPr>
              <a:t>35% Overall</a:t>
            </a:r>
            <a:endParaRPr lang="en-US" sz="2400" b="1" smtClean="0">
              <a:latin typeface="Verdana" pitchFamily="34" charset="0"/>
            </a:endParaRPr>
          </a:p>
          <a:p>
            <a:pPr eaLnBrk="1" hangingPunct="1">
              <a:buFontTx/>
              <a:buNone/>
            </a:pPr>
            <a:endParaRPr lang="en-US" sz="2400" smtClean="0">
              <a:solidFill>
                <a:schemeClr val="accent2"/>
              </a:solidFill>
              <a:latin typeface="Verdana" pitchFamily="34" charset="0"/>
            </a:endParaRPr>
          </a:p>
          <a:p>
            <a:pPr eaLnBrk="1" hangingPunct="1">
              <a:buFontTx/>
              <a:buNone/>
            </a:pPr>
            <a:r>
              <a:rPr lang="en-US" sz="2800" b="1" smtClean="0">
                <a:latin typeface="Verdana" pitchFamily="34" charset="0"/>
              </a:rPr>
              <a:t>Final Lecture Exam</a:t>
            </a:r>
          </a:p>
          <a:p>
            <a:pPr eaLnBrk="1" hangingPunct="1">
              <a:buFontTx/>
              <a:buNone/>
            </a:pPr>
            <a:r>
              <a:rPr lang="en-US" sz="2400" smtClean="0">
                <a:solidFill>
                  <a:schemeClr val="accent2"/>
                </a:solidFill>
                <a:latin typeface="Verdana" pitchFamily="34" charset="0"/>
              </a:rPr>
              <a:t>				</a:t>
            </a:r>
            <a:r>
              <a:rPr lang="en-US" sz="2400" b="1" smtClean="0">
                <a:solidFill>
                  <a:schemeClr val="accent2"/>
                </a:solidFill>
                <a:latin typeface="Verdana" pitchFamily="34" charset="0"/>
              </a:rPr>
              <a:t>August 6th, Thursday</a:t>
            </a:r>
          </a:p>
          <a:p>
            <a:pPr eaLnBrk="1" hangingPunct="1">
              <a:buFontTx/>
              <a:buNone/>
            </a:pPr>
            <a:r>
              <a:rPr lang="en-US" sz="2400" b="1" smtClean="0">
                <a:solidFill>
                  <a:schemeClr val="accent2"/>
                </a:solidFill>
                <a:latin typeface="Verdana" pitchFamily="34" charset="0"/>
              </a:rPr>
              <a:t>				</a:t>
            </a:r>
            <a:r>
              <a:rPr lang="en-US" sz="2400" b="1" smtClean="0">
                <a:solidFill>
                  <a:srgbClr val="423F85"/>
                </a:solidFill>
                <a:latin typeface="Verdana" pitchFamily="34" charset="0"/>
              </a:rPr>
              <a:t>6:00-7:15P.M. </a:t>
            </a:r>
          </a:p>
          <a:p>
            <a:pPr eaLnBrk="1" hangingPunct="1">
              <a:buFontTx/>
              <a:buNone/>
            </a:pPr>
            <a:r>
              <a:rPr lang="en-US" sz="2400" b="1" smtClean="0">
                <a:solidFill>
                  <a:srgbClr val="423F85"/>
                </a:solidFill>
                <a:latin typeface="Verdana" pitchFamily="34" charset="0"/>
              </a:rPr>
              <a:t>				During regular class period</a:t>
            </a:r>
            <a:endParaRPr lang="en-US" sz="1400" b="1" smtClean="0">
              <a:solidFill>
                <a:srgbClr val="423F85"/>
              </a:solidFill>
              <a:latin typeface="Verdana" pitchFamily="34" charset="0"/>
            </a:endParaRPr>
          </a:p>
          <a:p>
            <a:pPr eaLnBrk="1" hangingPunct="1">
              <a:buFontTx/>
              <a:buNone/>
            </a:pPr>
            <a:r>
              <a:rPr lang="en-US" sz="2400" b="1" smtClean="0">
                <a:solidFill>
                  <a:schemeClr val="accent2"/>
                </a:solidFill>
                <a:latin typeface="Verdana" pitchFamily="34" charset="0"/>
              </a:rPr>
              <a:t>				(HCB 102)</a:t>
            </a:r>
          </a:p>
        </p:txBody>
      </p:sp>
      <p:sp>
        <p:nvSpPr>
          <p:cNvPr id="17411" name="Text Box 3"/>
          <p:cNvSpPr txBox="1">
            <a:spLocks noChangeArrowheads="1"/>
          </p:cNvSpPr>
          <p:nvPr/>
        </p:nvSpPr>
        <p:spPr bwMode="auto">
          <a:xfrm>
            <a:off x="914400" y="762000"/>
            <a:ext cx="7391400" cy="762000"/>
          </a:xfrm>
          <a:prstGeom prst="rect">
            <a:avLst/>
          </a:prstGeom>
          <a:noFill/>
          <a:ln w="9525">
            <a:noFill/>
            <a:miter lim="800000"/>
            <a:headEnd/>
            <a:tailEnd/>
          </a:ln>
        </p:spPr>
        <p:txBody>
          <a:bodyPr>
            <a:spAutoFit/>
          </a:bodyPr>
          <a:lstStyle/>
          <a:p>
            <a:pPr algn="ctr">
              <a:spcBef>
                <a:spcPct val="50000"/>
              </a:spcBef>
            </a:pPr>
            <a:r>
              <a:rPr lang="en-US" sz="4400" b="1">
                <a:solidFill>
                  <a:srgbClr val="FF0000"/>
                </a:solidFill>
                <a:latin typeface="Verdana" pitchFamily="34" charset="0"/>
              </a:rPr>
              <a:t>Grade Breakdown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type="body" idx="4294967295"/>
          </p:nvPr>
        </p:nvSpPr>
        <p:spPr>
          <a:xfrm>
            <a:off x="685800" y="1447800"/>
            <a:ext cx="7620000" cy="4572000"/>
          </a:xfrm>
        </p:spPr>
        <p:txBody>
          <a:bodyPr/>
          <a:lstStyle/>
          <a:p>
            <a:pPr eaLnBrk="1" hangingPunct="1">
              <a:lnSpc>
                <a:spcPct val="90000"/>
              </a:lnSpc>
              <a:buFontTx/>
              <a:buNone/>
            </a:pPr>
            <a:r>
              <a:rPr lang="en-US" sz="2800" smtClean="0">
                <a:cs typeface="Times New Roman" pitchFamily="18" charset="0"/>
              </a:rPr>
              <a:t>Circle</a:t>
            </a:r>
            <a:r>
              <a:rPr lang="en-US" sz="2800" b="1" smtClean="0">
                <a:cs typeface="Times New Roman" pitchFamily="18" charset="0"/>
              </a:rPr>
              <a:t> </a:t>
            </a:r>
            <a:r>
              <a:rPr lang="en-US" sz="2800" smtClean="0">
                <a:cs typeface="Times New Roman" pitchFamily="18" charset="0"/>
              </a:rPr>
              <a:t>the 2 numbers </a:t>
            </a:r>
          </a:p>
          <a:p>
            <a:pPr eaLnBrk="1" hangingPunct="1">
              <a:spcBef>
                <a:spcPct val="0"/>
              </a:spcBef>
              <a:buFontTx/>
              <a:buNone/>
            </a:pPr>
            <a:r>
              <a:rPr lang="en-US" sz="1800" smtClean="0">
                <a:cs typeface="Times New Roman" pitchFamily="18" charset="0"/>
              </a:rPr>
              <a:t>		- of the questions of the station where you begin.</a:t>
            </a:r>
            <a:endParaRPr lang="en-US" sz="2800" smtClean="0">
              <a:cs typeface="Times New Roman" pitchFamily="18" charset="0"/>
            </a:endParaRPr>
          </a:p>
          <a:p>
            <a:pPr eaLnBrk="1" hangingPunct="1">
              <a:spcBef>
                <a:spcPct val="0"/>
              </a:spcBef>
              <a:buFontTx/>
              <a:buNone/>
            </a:pPr>
            <a:endParaRPr lang="en-US" sz="1800" smtClean="0">
              <a:cs typeface="Times New Roman" pitchFamily="18" charset="0"/>
            </a:endParaRPr>
          </a:p>
          <a:p>
            <a:pPr eaLnBrk="1" hangingPunct="1">
              <a:spcBef>
                <a:spcPct val="0"/>
              </a:spcBef>
              <a:buFontTx/>
              <a:buNone/>
            </a:pPr>
            <a:r>
              <a:rPr lang="en-US" sz="2800" smtClean="0">
                <a:cs typeface="Arial" pitchFamily="34" charset="0"/>
              </a:rPr>
              <a:t>Scrap Paper</a:t>
            </a:r>
            <a:r>
              <a:rPr lang="en-US" sz="3600" smtClean="0">
                <a:cs typeface="Arial" pitchFamily="34" charset="0"/>
              </a:rPr>
              <a:t> </a:t>
            </a:r>
          </a:p>
          <a:p>
            <a:pPr eaLnBrk="1" hangingPunct="1">
              <a:lnSpc>
                <a:spcPct val="80000"/>
              </a:lnSpc>
              <a:spcBef>
                <a:spcPct val="0"/>
              </a:spcBef>
              <a:buFontTx/>
              <a:buNone/>
            </a:pPr>
            <a:r>
              <a:rPr lang="en-US" sz="2400" smtClean="0">
                <a:cs typeface="Arial" pitchFamily="34" charset="0"/>
              </a:rPr>
              <a:t>		</a:t>
            </a:r>
            <a:r>
              <a:rPr lang="en-US" sz="1800" smtClean="0">
                <a:cs typeface="Arial" pitchFamily="34" charset="0"/>
              </a:rPr>
              <a:t>- Rest your paper on this to prevent your writing transferring to </a:t>
            </a:r>
          </a:p>
          <a:p>
            <a:pPr eaLnBrk="1" hangingPunct="1">
              <a:lnSpc>
                <a:spcPct val="80000"/>
              </a:lnSpc>
              <a:spcBef>
                <a:spcPct val="0"/>
              </a:spcBef>
              <a:buFontTx/>
              <a:buNone/>
            </a:pPr>
            <a:r>
              <a:rPr lang="en-US" sz="1800" smtClean="0">
                <a:cs typeface="Arial" pitchFamily="34" charset="0"/>
              </a:rPr>
              <a:t>			the desk.</a:t>
            </a:r>
          </a:p>
          <a:p>
            <a:pPr eaLnBrk="1" hangingPunct="1">
              <a:lnSpc>
                <a:spcPct val="80000"/>
              </a:lnSpc>
              <a:spcBef>
                <a:spcPct val="0"/>
              </a:spcBef>
              <a:buFontTx/>
              <a:buNone/>
            </a:pPr>
            <a:r>
              <a:rPr lang="en-US" sz="1800" smtClean="0">
                <a:cs typeface="Arial" pitchFamily="34" charset="0"/>
              </a:rPr>
              <a:t>		- Use it also as scrap paper.</a:t>
            </a:r>
            <a:endParaRPr lang="en-US" sz="2000" smtClean="0">
              <a:cs typeface="Arial" pitchFamily="34" charset="0"/>
            </a:endParaRPr>
          </a:p>
          <a:p>
            <a:pPr eaLnBrk="1" hangingPunct="1">
              <a:lnSpc>
                <a:spcPct val="80000"/>
              </a:lnSpc>
              <a:spcBef>
                <a:spcPct val="0"/>
              </a:spcBef>
              <a:buFontTx/>
              <a:buNone/>
            </a:pPr>
            <a:endParaRPr lang="en-US" sz="1800" smtClean="0">
              <a:latin typeface="New York" charset="0"/>
              <a:cs typeface="Times New Roman" pitchFamily="18" charset="0"/>
            </a:endParaRPr>
          </a:p>
          <a:p>
            <a:pPr eaLnBrk="1" hangingPunct="1">
              <a:lnSpc>
                <a:spcPct val="80000"/>
              </a:lnSpc>
              <a:spcBef>
                <a:spcPct val="0"/>
              </a:spcBef>
              <a:buFontTx/>
              <a:buNone/>
            </a:pPr>
            <a:r>
              <a:rPr lang="en-US" sz="2800" smtClean="0">
                <a:cs typeface="Arial" pitchFamily="34" charset="0"/>
              </a:rPr>
              <a:t>Read each question</a:t>
            </a:r>
            <a:r>
              <a:rPr lang="en-US" sz="3600" b="1" smtClean="0">
                <a:cs typeface="Arial" pitchFamily="34" charset="0"/>
              </a:rPr>
              <a:t> </a:t>
            </a:r>
          </a:p>
          <a:p>
            <a:pPr eaLnBrk="1" hangingPunct="1">
              <a:lnSpc>
                <a:spcPct val="75000"/>
              </a:lnSpc>
              <a:spcBef>
                <a:spcPct val="0"/>
              </a:spcBef>
              <a:buFontTx/>
              <a:buNone/>
            </a:pPr>
            <a:r>
              <a:rPr lang="en-US" sz="2400" smtClean="0">
                <a:cs typeface="Arial" pitchFamily="34" charset="0"/>
              </a:rPr>
              <a:t>		</a:t>
            </a:r>
            <a:r>
              <a:rPr lang="en-US" sz="1800" smtClean="0">
                <a:cs typeface="Arial" pitchFamily="34" charset="0"/>
              </a:rPr>
              <a:t>- Be careful and give exact answers.  Class vs. Phylum etc.                              </a:t>
            </a:r>
            <a:r>
              <a:rPr lang="en-US" sz="1600" smtClean="0">
                <a:cs typeface="Arial" pitchFamily="34" charset="0"/>
              </a:rPr>
              <a:t>	</a:t>
            </a:r>
            <a:endParaRPr lang="en-US" sz="1800" smtClean="0">
              <a:latin typeface="New York" charset="0"/>
              <a:cs typeface="Times New Roman" pitchFamily="18" charset="0"/>
            </a:endParaRPr>
          </a:p>
          <a:p>
            <a:pPr eaLnBrk="1" hangingPunct="1">
              <a:lnSpc>
                <a:spcPct val="80000"/>
              </a:lnSpc>
              <a:spcBef>
                <a:spcPct val="0"/>
              </a:spcBef>
              <a:buFontTx/>
              <a:buNone/>
            </a:pPr>
            <a:r>
              <a:rPr lang="en-US" sz="2800" smtClean="0">
                <a:cs typeface="Arial" pitchFamily="34" charset="0"/>
              </a:rPr>
              <a:t>Write legibly</a:t>
            </a:r>
            <a:r>
              <a:rPr lang="en-US" sz="3600" smtClean="0">
                <a:cs typeface="Arial" pitchFamily="34" charset="0"/>
              </a:rPr>
              <a:t> </a:t>
            </a:r>
            <a:r>
              <a:rPr lang="en-US" sz="1800" smtClean="0">
                <a:cs typeface="Arial" pitchFamily="34" charset="0"/>
              </a:rPr>
              <a:t>or you risk losing points</a:t>
            </a:r>
          </a:p>
          <a:p>
            <a:pPr eaLnBrk="1" hangingPunct="1">
              <a:lnSpc>
                <a:spcPct val="80000"/>
              </a:lnSpc>
              <a:spcBef>
                <a:spcPct val="0"/>
              </a:spcBef>
              <a:buFontTx/>
              <a:buNone/>
            </a:pPr>
            <a:endParaRPr lang="en-US" sz="1200" smtClean="0">
              <a:cs typeface="Arial" pitchFamily="34" charset="0"/>
            </a:endParaRPr>
          </a:p>
          <a:p>
            <a:pPr eaLnBrk="1" hangingPunct="1">
              <a:lnSpc>
                <a:spcPct val="80000"/>
              </a:lnSpc>
              <a:spcBef>
                <a:spcPct val="0"/>
              </a:spcBef>
              <a:buFontTx/>
              <a:buNone/>
            </a:pPr>
            <a:endParaRPr lang="en-US" sz="1600" smtClean="0">
              <a:latin typeface="New York" charset="0"/>
              <a:cs typeface="Times New Roman" pitchFamily="18" charset="0"/>
            </a:endParaRPr>
          </a:p>
        </p:txBody>
      </p:sp>
      <p:sp>
        <p:nvSpPr>
          <p:cNvPr id="35843" name="Title 1"/>
          <p:cNvSpPr>
            <a:spLocks noGrp="1"/>
          </p:cNvSpPr>
          <p:nvPr>
            <p:ph type="title"/>
          </p:nvPr>
        </p:nvSpPr>
        <p:spPr/>
        <p:txBody>
          <a:bodyPr/>
          <a:lstStyle/>
          <a:p>
            <a:pPr eaLnBrk="1" hangingPunct="1"/>
            <a:r>
              <a:rPr lang="en-US" smtClean="0">
                <a:solidFill>
                  <a:srgbClr val="FF0000"/>
                </a:solidFill>
                <a:latin typeface="Arial Black" pitchFamily="34" charset="0"/>
              </a:rPr>
              <a:t>Exam Logistics contd.</a:t>
            </a:r>
            <a:endParaRPr lang="en-US"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pPr eaLnBrk="1" hangingPunct="1"/>
            <a:r>
              <a:rPr lang="en-US" smtClean="0">
                <a:solidFill>
                  <a:srgbClr val="FF0000"/>
                </a:solidFill>
                <a:latin typeface="Arial Black" pitchFamily="34" charset="0"/>
              </a:rPr>
              <a:t>Exam Logistics contd.</a:t>
            </a:r>
            <a:endParaRPr lang="en-US" smtClean="0"/>
          </a:p>
        </p:txBody>
      </p:sp>
      <p:sp>
        <p:nvSpPr>
          <p:cNvPr id="36867" name="Rectangle 2"/>
          <p:cNvSpPr>
            <a:spLocks noChangeArrowheads="1"/>
          </p:cNvSpPr>
          <p:nvPr/>
        </p:nvSpPr>
        <p:spPr bwMode="auto">
          <a:xfrm>
            <a:off x="762000" y="1752600"/>
            <a:ext cx="8001000" cy="4894263"/>
          </a:xfrm>
          <a:prstGeom prst="rect">
            <a:avLst/>
          </a:prstGeom>
          <a:noFill/>
          <a:ln w="9525">
            <a:noFill/>
            <a:miter lim="800000"/>
            <a:headEnd/>
            <a:tailEnd/>
          </a:ln>
        </p:spPr>
        <p:txBody>
          <a:bodyPr>
            <a:spAutoFit/>
          </a:bodyPr>
          <a:lstStyle/>
          <a:p>
            <a:pPr>
              <a:lnSpc>
                <a:spcPct val="80000"/>
              </a:lnSpc>
            </a:pPr>
            <a:r>
              <a:rPr lang="en-US" sz="2800">
                <a:cs typeface="Arial" pitchFamily="34" charset="0"/>
              </a:rPr>
              <a:t>Do not give several answers</a:t>
            </a:r>
          </a:p>
          <a:p>
            <a:pPr lvl="2">
              <a:lnSpc>
                <a:spcPct val="80000"/>
              </a:lnSpc>
              <a:buFontTx/>
              <a:buChar char="-"/>
            </a:pPr>
            <a:r>
              <a:rPr lang="en-US">
                <a:cs typeface="Arial" pitchFamily="34" charset="0"/>
              </a:rPr>
              <a:t> only the first one will be graded  (graders discretion).</a:t>
            </a:r>
          </a:p>
          <a:p>
            <a:pPr lvl="2">
              <a:lnSpc>
                <a:spcPct val="80000"/>
              </a:lnSpc>
              <a:buFontTx/>
              <a:buChar char="-"/>
            </a:pPr>
            <a:endParaRPr lang="en-US">
              <a:latin typeface="New York" charset="0"/>
              <a:cs typeface="Times New Roman" pitchFamily="18" charset="0"/>
            </a:endParaRPr>
          </a:p>
          <a:p>
            <a:pPr>
              <a:lnSpc>
                <a:spcPct val="80000"/>
              </a:lnSpc>
            </a:pPr>
            <a:r>
              <a:rPr lang="en-US" sz="2800">
                <a:cs typeface="Arial" pitchFamily="34" charset="0"/>
              </a:rPr>
              <a:t>Multiple letter/# answers</a:t>
            </a:r>
            <a:endParaRPr lang="en-US">
              <a:cs typeface="Arial" pitchFamily="34" charset="0"/>
            </a:endParaRPr>
          </a:p>
          <a:p>
            <a:pPr lvl="2">
              <a:lnSpc>
                <a:spcPct val="80000"/>
              </a:lnSpc>
              <a:buFontTx/>
              <a:buChar char="-"/>
            </a:pPr>
            <a:r>
              <a:rPr lang="en-US">
                <a:cs typeface="Arial" pitchFamily="34" charset="0"/>
              </a:rPr>
              <a:t> All must be given to get the point/credit.  </a:t>
            </a:r>
          </a:p>
          <a:p>
            <a:pPr lvl="2">
              <a:lnSpc>
                <a:spcPct val="80000"/>
              </a:lnSpc>
              <a:buFontTx/>
              <a:buChar char="-"/>
            </a:pPr>
            <a:r>
              <a:rPr lang="en-US" u="sng">
                <a:cs typeface="Arial" pitchFamily="34" charset="0"/>
              </a:rPr>
              <a:t> Partial credit is never given for lettered/# responses, </a:t>
            </a:r>
          </a:p>
          <a:p>
            <a:pPr lvl="2">
              <a:lnSpc>
                <a:spcPct val="80000"/>
              </a:lnSpc>
              <a:buFontTx/>
              <a:buChar char="-"/>
            </a:pPr>
            <a:r>
              <a:rPr lang="en-US">
                <a:cs typeface="Arial" pitchFamily="34" charset="0"/>
              </a:rPr>
              <a:t> REASON = equity with across different exam versions…..</a:t>
            </a:r>
          </a:p>
          <a:p>
            <a:pPr lvl="2">
              <a:lnSpc>
                <a:spcPct val="80000"/>
              </a:lnSpc>
            </a:pPr>
            <a:r>
              <a:rPr lang="en-US">
                <a:solidFill>
                  <a:schemeClr val="accent2"/>
                </a:solidFill>
                <a:cs typeface="Arial" pitchFamily="34" charset="0"/>
              </a:rPr>
              <a:t>	e.g. If answer should be </a:t>
            </a:r>
            <a:r>
              <a:rPr lang="en-US">
                <a:solidFill>
                  <a:srgbClr val="FF0000"/>
                </a:solidFill>
                <a:cs typeface="Arial" pitchFamily="34" charset="0"/>
              </a:rPr>
              <a:t>A, C and D</a:t>
            </a:r>
          </a:p>
          <a:p>
            <a:pPr lvl="2">
              <a:lnSpc>
                <a:spcPct val="80000"/>
              </a:lnSpc>
            </a:pPr>
            <a:r>
              <a:rPr lang="en-US">
                <a:solidFill>
                  <a:schemeClr val="accent2"/>
                </a:solidFill>
                <a:cs typeface="Arial" pitchFamily="34" charset="0"/>
              </a:rPr>
              <a:t>	You respond  </a:t>
            </a:r>
            <a:r>
              <a:rPr lang="en-US">
                <a:solidFill>
                  <a:srgbClr val="FF0000"/>
                </a:solidFill>
                <a:cs typeface="Arial" pitchFamily="34" charset="0"/>
              </a:rPr>
              <a:t>A, C</a:t>
            </a:r>
            <a:r>
              <a:rPr lang="en-US">
                <a:solidFill>
                  <a:schemeClr val="accent2"/>
                </a:solidFill>
                <a:cs typeface="Arial" pitchFamily="34" charset="0"/>
              </a:rPr>
              <a:t>    or      </a:t>
            </a:r>
            <a:r>
              <a:rPr lang="en-US">
                <a:solidFill>
                  <a:srgbClr val="FF0000"/>
                </a:solidFill>
                <a:cs typeface="Arial" pitchFamily="34" charset="0"/>
              </a:rPr>
              <a:t>A, C, D &amp; E </a:t>
            </a:r>
          </a:p>
          <a:p>
            <a:pPr lvl="2">
              <a:lnSpc>
                <a:spcPct val="80000"/>
              </a:lnSpc>
            </a:pPr>
            <a:r>
              <a:rPr lang="en-US">
                <a:solidFill>
                  <a:schemeClr val="accent2"/>
                </a:solidFill>
                <a:cs typeface="Arial" pitchFamily="34" charset="0"/>
              </a:rPr>
              <a:t>	Neither answer is correct = missing 1 or too many</a:t>
            </a:r>
            <a:endParaRPr lang="en-US">
              <a:solidFill>
                <a:schemeClr val="accent2"/>
              </a:solidFill>
            </a:endParaRPr>
          </a:p>
          <a:p>
            <a:pPr>
              <a:lnSpc>
                <a:spcPct val="80000"/>
              </a:lnSpc>
            </a:pPr>
            <a:endParaRPr lang="en-US">
              <a:solidFill>
                <a:schemeClr val="accent2"/>
              </a:solidFill>
              <a:cs typeface="Arial" pitchFamily="34" charset="0"/>
            </a:endParaRPr>
          </a:p>
          <a:p>
            <a:pPr>
              <a:lnSpc>
                <a:spcPct val="80000"/>
              </a:lnSpc>
            </a:pPr>
            <a:r>
              <a:rPr lang="en-US" sz="2800">
                <a:cs typeface="Arial" pitchFamily="34" charset="0"/>
              </a:rPr>
              <a:t>Multiple word answers</a:t>
            </a:r>
            <a:endParaRPr lang="en-US">
              <a:cs typeface="Arial" pitchFamily="34" charset="0"/>
            </a:endParaRPr>
          </a:p>
          <a:p>
            <a:pPr>
              <a:lnSpc>
                <a:spcPct val="80000"/>
              </a:lnSpc>
            </a:pPr>
            <a:r>
              <a:rPr lang="en-US">
                <a:cs typeface="Arial" pitchFamily="34" charset="0"/>
              </a:rPr>
              <a:t>	- Handled at the discretion of the grader.</a:t>
            </a:r>
          </a:p>
          <a:p>
            <a:pPr>
              <a:lnSpc>
                <a:spcPct val="80000"/>
              </a:lnSpc>
            </a:pPr>
            <a:r>
              <a:rPr lang="en-US">
                <a:cs typeface="Arial" pitchFamily="34" charset="0"/>
              </a:rPr>
              <a:t>		</a:t>
            </a:r>
            <a:r>
              <a:rPr lang="en-US">
                <a:solidFill>
                  <a:srgbClr val="423F85"/>
                </a:solidFill>
                <a:cs typeface="Arial" pitchFamily="34" charset="0"/>
              </a:rPr>
              <a:t>e.g. answer is </a:t>
            </a:r>
            <a:r>
              <a:rPr lang="en-US">
                <a:solidFill>
                  <a:srgbClr val="FF0000"/>
                </a:solidFill>
                <a:cs typeface="Arial" pitchFamily="34" charset="0"/>
              </a:rPr>
              <a:t>reproduction &amp; digestion </a:t>
            </a:r>
            <a:r>
              <a:rPr lang="en-US">
                <a:solidFill>
                  <a:srgbClr val="423F85"/>
                </a:solidFill>
                <a:cs typeface="Arial" pitchFamily="34" charset="0"/>
              </a:rPr>
              <a:t>(2 functions)</a:t>
            </a:r>
          </a:p>
          <a:p>
            <a:pPr>
              <a:lnSpc>
                <a:spcPct val="80000"/>
              </a:lnSpc>
            </a:pPr>
            <a:r>
              <a:rPr lang="en-US">
                <a:solidFill>
                  <a:srgbClr val="423F85"/>
                </a:solidFill>
                <a:cs typeface="Arial" pitchFamily="34" charset="0"/>
              </a:rPr>
              <a:t>		You respond </a:t>
            </a:r>
            <a:r>
              <a:rPr lang="en-US">
                <a:solidFill>
                  <a:srgbClr val="FF0000"/>
                </a:solidFill>
                <a:cs typeface="Arial" pitchFamily="34" charset="0"/>
              </a:rPr>
              <a:t>reproduction &amp; feeding </a:t>
            </a:r>
            <a:r>
              <a:rPr lang="en-US">
                <a:solidFill>
                  <a:srgbClr val="423F85"/>
                </a:solidFill>
                <a:cs typeface="Arial" pitchFamily="34" charset="0"/>
              </a:rPr>
              <a:t>(1 function wrong)</a:t>
            </a:r>
          </a:p>
          <a:p>
            <a:pPr>
              <a:lnSpc>
                <a:spcPct val="80000"/>
              </a:lnSpc>
            </a:pPr>
            <a:r>
              <a:rPr lang="en-US">
                <a:solidFill>
                  <a:srgbClr val="423F85"/>
                </a:solidFill>
                <a:cs typeface="Arial" pitchFamily="34" charset="0"/>
              </a:rPr>
              <a:t>			    or </a:t>
            </a:r>
            <a:r>
              <a:rPr lang="en-US">
                <a:solidFill>
                  <a:srgbClr val="FF0000"/>
                </a:solidFill>
                <a:cs typeface="Arial" pitchFamily="34" charset="0"/>
              </a:rPr>
              <a:t>gonad</a:t>
            </a:r>
            <a:r>
              <a:rPr lang="en-US">
                <a:solidFill>
                  <a:srgbClr val="423F85"/>
                </a:solidFill>
                <a:cs typeface="Arial" pitchFamily="34" charset="0"/>
              </a:rPr>
              <a:t> (not a function) </a:t>
            </a:r>
            <a:r>
              <a:rPr lang="en-US">
                <a:solidFill>
                  <a:srgbClr val="FF0000"/>
                </a:solidFill>
                <a:cs typeface="Arial" pitchFamily="34" charset="0"/>
              </a:rPr>
              <a:t>&amp; diges</a:t>
            </a:r>
            <a:r>
              <a:rPr lang="en-US">
                <a:solidFill>
                  <a:srgbClr val="423F85"/>
                </a:solidFill>
                <a:cs typeface="Arial" pitchFamily="34" charset="0"/>
              </a:rPr>
              <a:t>tion </a:t>
            </a:r>
          </a:p>
          <a:p>
            <a:pPr>
              <a:lnSpc>
                <a:spcPct val="80000"/>
              </a:lnSpc>
            </a:pPr>
            <a:r>
              <a:rPr lang="en-US">
                <a:solidFill>
                  <a:srgbClr val="423F85"/>
                </a:solidFill>
                <a:cs typeface="Arial" pitchFamily="34" charset="0"/>
              </a:rPr>
              <a:t>		You MIGHT get ½ point (not always)</a:t>
            </a:r>
          </a:p>
          <a:p>
            <a:pPr>
              <a:lnSpc>
                <a:spcPct val="80000"/>
              </a:lnSpc>
            </a:pPr>
            <a:r>
              <a:rPr lang="en-US">
                <a:solidFill>
                  <a:srgbClr val="423F85"/>
                </a:solidFill>
                <a:cs typeface="Arial" pitchFamily="34" charset="0"/>
              </a:rPr>
              <a:t>		but </a:t>
            </a:r>
            <a:r>
              <a:rPr lang="en-US">
                <a:solidFill>
                  <a:srgbClr val="FF0000"/>
                </a:solidFill>
                <a:cs typeface="Arial" pitchFamily="34" charset="0"/>
              </a:rPr>
              <a:t>reproduction, digestion &amp; excretion</a:t>
            </a:r>
            <a:r>
              <a:rPr lang="en-US">
                <a:solidFill>
                  <a:srgbClr val="423F85"/>
                </a:solidFill>
                <a:cs typeface="Arial" pitchFamily="34" charset="0"/>
              </a:rPr>
              <a:t> = incorrect </a:t>
            </a:r>
          </a:p>
          <a:p>
            <a:pPr>
              <a:lnSpc>
                <a:spcPct val="80000"/>
              </a:lnSpc>
            </a:pPr>
            <a:r>
              <a:rPr lang="en-US">
                <a:solidFill>
                  <a:srgbClr val="423F85"/>
                </a:solidFill>
                <a:cs typeface="Arial" pitchFamily="34" charset="0"/>
              </a:rPr>
              <a:t>		as too many responses!</a:t>
            </a:r>
          </a:p>
          <a:p>
            <a:pPr>
              <a:lnSpc>
                <a:spcPct val="80000"/>
              </a:lnSpc>
            </a:pPr>
            <a:endParaRPr lang="en-US">
              <a:solidFill>
                <a:schemeClr val="accent2"/>
              </a:solidFill>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09600" y="533400"/>
            <a:ext cx="7772400" cy="838200"/>
          </a:xfrm>
        </p:spPr>
        <p:txBody>
          <a:bodyPr/>
          <a:lstStyle/>
          <a:p>
            <a:pPr eaLnBrk="1" hangingPunct="1"/>
            <a:r>
              <a:rPr lang="en-US" smtClean="0">
                <a:solidFill>
                  <a:srgbClr val="FF0000"/>
                </a:solidFill>
                <a:latin typeface="Arial Black" pitchFamily="34" charset="0"/>
              </a:rPr>
              <a:t>Exam Logistics Contd.</a:t>
            </a:r>
          </a:p>
        </p:txBody>
      </p:sp>
      <p:sp>
        <p:nvSpPr>
          <p:cNvPr id="37891" name="Text Box 3"/>
          <p:cNvSpPr txBox="1">
            <a:spLocks noChangeArrowheads="1"/>
          </p:cNvSpPr>
          <p:nvPr/>
        </p:nvSpPr>
        <p:spPr bwMode="auto">
          <a:xfrm>
            <a:off x="990600" y="1676400"/>
            <a:ext cx="7467600" cy="4811713"/>
          </a:xfrm>
          <a:prstGeom prst="rect">
            <a:avLst/>
          </a:prstGeom>
          <a:noFill/>
          <a:ln w="9525">
            <a:noFill/>
            <a:miter lim="800000"/>
            <a:headEnd/>
            <a:tailEnd/>
          </a:ln>
        </p:spPr>
        <p:txBody>
          <a:bodyPr>
            <a:spAutoFit/>
          </a:bodyPr>
          <a:lstStyle/>
          <a:p>
            <a:pPr>
              <a:lnSpc>
                <a:spcPct val="85000"/>
              </a:lnSpc>
              <a:spcBef>
                <a:spcPct val="50000"/>
              </a:spcBef>
            </a:pPr>
            <a:r>
              <a:rPr lang="en-US" sz="3200">
                <a:cs typeface="Arial" pitchFamily="34" charset="0"/>
              </a:rPr>
              <a:t>Hats </a:t>
            </a:r>
            <a:r>
              <a:rPr lang="en-US">
                <a:cs typeface="Arial" pitchFamily="34" charset="0"/>
              </a:rPr>
              <a:t>Take off or wear them backwards please.</a:t>
            </a:r>
            <a:r>
              <a:rPr lang="en-US" sz="2400" b="1">
                <a:latin typeface="Verdana" pitchFamily="34" charset="0"/>
                <a:cs typeface="Arial" pitchFamily="34" charset="0"/>
              </a:rPr>
              <a:t> </a:t>
            </a:r>
          </a:p>
          <a:p>
            <a:pPr>
              <a:lnSpc>
                <a:spcPct val="85000"/>
              </a:lnSpc>
              <a:spcBef>
                <a:spcPct val="50000"/>
              </a:spcBef>
            </a:pPr>
            <a:r>
              <a:rPr lang="en-US" sz="3200">
                <a:cs typeface="Arial" pitchFamily="34" charset="0"/>
              </a:rPr>
              <a:t>Don’t touch!</a:t>
            </a:r>
            <a:r>
              <a:rPr lang="en-US">
                <a:cs typeface="Arial" pitchFamily="34" charset="0"/>
              </a:rPr>
              <a:t>	</a:t>
            </a:r>
            <a:endParaRPr lang="en-US">
              <a:cs typeface="Times New Roman" pitchFamily="18" charset="0"/>
            </a:endParaRPr>
          </a:p>
          <a:p>
            <a:pPr>
              <a:lnSpc>
                <a:spcPct val="85000"/>
              </a:lnSpc>
              <a:spcBef>
                <a:spcPct val="50000"/>
              </a:spcBef>
            </a:pPr>
            <a:r>
              <a:rPr lang="en-US">
                <a:cs typeface="Arial" pitchFamily="34" charset="0"/>
              </a:rPr>
              <a:t>	Microscopes - adjust only ocular or focal distance</a:t>
            </a:r>
          </a:p>
          <a:p>
            <a:pPr>
              <a:lnSpc>
                <a:spcPct val="85000"/>
              </a:lnSpc>
              <a:spcBef>
                <a:spcPct val="50000"/>
              </a:spcBef>
            </a:pPr>
            <a:r>
              <a:rPr lang="en-US">
                <a:cs typeface="Arial" pitchFamily="34" charset="0"/>
              </a:rPr>
              <a:t>	Specimens in jars	 - gently pick up jars to take a closer 		look, no shaking!</a:t>
            </a:r>
          </a:p>
          <a:p>
            <a:pPr>
              <a:lnSpc>
                <a:spcPct val="90000"/>
              </a:lnSpc>
              <a:spcBef>
                <a:spcPct val="20000"/>
              </a:spcBef>
            </a:pPr>
            <a:r>
              <a:rPr lang="en-US" sz="3200">
                <a:cs typeface="Arial" pitchFamily="34" charset="0"/>
              </a:rPr>
              <a:t>Dissections	</a:t>
            </a:r>
          </a:p>
          <a:p>
            <a:pPr>
              <a:lnSpc>
                <a:spcPct val="90000"/>
              </a:lnSpc>
              <a:spcBef>
                <a:spcPct val="20000"/>
              </a:spcBef>
            </a:pPr>
            <a:r>
              <a:rPr lang="en-US">
                <a:cs typeface="Arial" pitchFamily="34" charset="0"/>
              </a:rPr>
              <a:t>	Don’t move any of the pins or pointers.</a:t>
            </a:r>
          </a:p>
          <a:p>
            <a:pPr>
              <a:spcBef>
                <a:spcPct val="50000"/>
              </a:spcBef>
            </a:pPr>
            <a:r>
              <a:rPr lang="en-US" sz="3200">
                <a:cs typeface="Arial" pitchFamily="34" charset="0"/>
              </a:rPr>
              <a:t>Oops!</a:t>
            </a:r>
            <a:endParaRPr lang="en-US" sz="3200">
              <a:cs typeface="Times New Roman" pitchFamily="18" charset="0"/>
            </a:endParaRPr>
          </a:p>
          <a:p>
            <a:pPr>
              <a:spcBef>
                <a:spcPct val="50000"/>
              </a:spcBef>
            </a:pPr>
            <a:r>
              <a:rPr lang="en-US">
                <a:cs typeface="Arial" pitchFamily="34" charset="0"/>
              </a:rPr>
              <a:t>	If you do think that you accidentally moved a pointer or a 	pin, raise your hand and tell a proctor/TA immediately.</a:t>
            </a:r>
          </a:p>
          <a:p>
            <a:pPr>
              <a:spcBef>
                <a:spcPct val="50000"/>
              </a:spcBef>
            </a:pPr>
            <a:endParaRPr lang="en-US">
              <a:cs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09600" y="609600"/>
            <a:ext cx="7772400" cy="914400"/>
          </a:xfrm>
        </p:spPr>
        <p:txBody>
          <a:bodyPr/>
          <a:lstStyle/>
          <a:p>
            <a:pPr eaLnBrk="1" hangingPunct="1"/>
            <a:r>
              <a:rPr lang="en-US" smtClean="0">
                <a:solidFill>
                  <a:srgbClr val="FF0000"/>
                </a:solidFill>
                <a:latin typeface="Arial Black" pitchFamily="34" charset="0"/>
              </a:rPr>
              <a:t>Exam Logistics contd.</a:t>
            </a:r>
          </a:p>
        </p:txBody>
      </p:sp>
      <p:sp>
        <p:nvSpPr>
          <p:cNvPr id="38915" name="Text Box 3"/>
          <p:cNvSpPr txBox="1">
            <a:spLocks noChangeArrowheads="1"/>
          </p:cNvSpPr>
          <p:nvPr/>
        </p:nvSpPr>
        <p:spPr bwMode="auto">
          <a:xfrm>
            <a:off x="990600" y="2209800"/>
            <a:ext cx="7162800" cy="4056063"/>
          </a:xfrm>
          <a:prstGeom prst="rect">
            <a:avLst/>
          </a:prstGeom>
          <a:noFill/>
          <a:ln w="9525">
            <a:noFill/>
            <a:miter lim="800000"/>
            <a:headEnd/>
            <a:tailEnd/>
          </a:ln>
        </p:spPr>
        <p:txBody>
          <a:bodyPr>
            <a:spAutoFit/>
          </a:bodyPr>
          <a:lstStyle/>
          <a:p>
            <a:pPr>
              <a:lnSpc>
                <a:spcPct val="90000"/>
              </a:lnSpc>
              <a:spcBef>
                <a:spcPct val="20000"/>
              </a:spcBef>
            </a:pPr>
            <a:r>
              <a:rPr lang="en-US" sz="3200">
                <a:cs typeface="Arial" pitchFamily="34" charset="0"/>
              </a:rPr>
              <a:t>Staring</a:t>
            </a:r>
            <a:r>
              <a:rPr lang="en-US" sz="2800">
                <a:cs typeface="Arial" pitchFamily="34" charset="0"/>
              </a:rPr>
              <a:t>	</a:t>
            </a:r>
          </a:p>
          <a:p>
            <a:pPr>
              <a:spcBef>
                <a:spcPct val="50000"/>
              </a:spcBef>
            </a:pPr>
            <a:r>
              <a:rPr lang="en-US">
                <a:cs typeface="Arial" pitchFamily="34" charset="0"/>
              </a:rPr>
              <a:t>	Up or down - </a:t>
            </a:r>
            <a:r>
              <a:rPr lang="en-US">
                <a:solidFill>
                  <a:srgbClr val="0000FF"/>
                </a:solidFill>
                <a:cs typeface="Arial" pitchFamily="34" charset="0"/>
              </a:rPr>
              <a:t>just not at your neighbor’s paper!</a:t>
            </a:r>
            <a:r>
              <a:rPr lang="en-US">
                <a:cs typeface="Arial" pitchFamily="34" charset="0"/>
              </a:rPr>
              <a:t> 			       </a:t>
            </a:r>
            <a:r>
              <a:rPr lang="en-US">
                <a:solidFill>
                  <a:srgbClr val="FF0000"/>
                </a:solidFill>
                <a:cs typeface="Arial" pitchFamily="34" charset="0"/>
              </a:rPr>
              <a:t>This is against our rules!</a:t>
            </a:r>
          </a:p>
          <a:p>
            <a:pPr>
              <a:lnSpc>
                <a:spcPct val="90000"/>
              </a:lnSpc>
              <a:spcBef>
                <a:spcPct val="20000"/>
              </a:spcBef>
            </a:pPr>
            <a:r>
              <a:rPr lang="en-US" sz="3200">
                <a:cs typeface="Arial" pitchFamily="34" charset="0"/>
              </a:rPr>
              <a:t>No talking</a:t>
            </a:r>
            <a:r>
              <a:rPr lang="en-US" sz="2800">
                <a:cs typeface="Arial" pitchFamily="34" charset="0"/>
              </a:rPr>
              <a:t>  </a:t>
            </a:r>
          </a:p>
          <a:p>
            <a:pPr>
              <a:lnSpc>
                <a:spcPct val="90000"/>
              </a:lnSpc>
              <a:spcBef>
                <a:spcPct val="20000"/>
              </a:spcBef>
            </a:pPr>
            <a:r>
              <a:rPr lang="en-US">
                <a:cs typeface="Arial" pitchFamily="34" charset="0"/>
              </a:rPr>
              <a:t>	Questions?- Raise your hand so the TA can come to you </a:t>
            </a:r>
          </a:p>
          <a:p>
            <a:pPr>
              <a:lnSpc>
                <a:spcPct val="90000"/>
              </a:lnSpc>
              <a:spcBef>
                <a:spcPct val="20000"/>
              </a:spcBef>
            </a:pPr>
            <a:r>
              <a:rPr lang="en-US">
                <a:cs typeface="Arial" pitchFamily="34" charset="0"/>
              </a:rPr>
              <a:t>	- don't wait until there are only 5 seconds left at the station.</a:t>
            </a:r>
          </a:p>
          <a:p>
            <a:pPr>
              <a:lnSpc>
                <a:spcPct val="90000"/>
              </a:lnSpc>
              <a:spcBef>
                <a:spcPct val="20000"/>
              </a:spcBef>
            </a:pPr>
            <a:r>
              <a:rPr lang="en-US">
                <a:cs typeface="Arial" pitchFamily="34" charset="0"/>
              </a:rPr>
              <a:t> </a:t>
            </a:r>
          </a:p>
          <a:p>
            <a:pPr>
              <a:lnSpc>
                <a:spcPct val="90000"/>
              </a:lnSpc>
              <a:spcBef>
                <a:spcPct val="20000"/>
              </a:spcBef>
            </a:pPr>
            <a:r>
              <a:rPr lang="en-US" sz="3200">
                <a:cs typeface="Arial" pitchFamily="34" charset="0"/>
              </a:rPr>
              <a:t>No sign language</a:t>
            </a:r>
            <a:r>
              <a:rPr lang="en-US" sz="3200" b="1">
                <a:cs typeface="Arial" pitchFamily="34" charset="0"/>
              </a:rPr>
              <a:t>   </a:t>
            </a:r>
          </a:p>
          <a:p>
            <a:pPr>
              <a:spcBef>
                <a:spcPct val="50000"/>
              </a:spcBef>
            </a:pPr>
            <a:r>
              <a:rPr lang="en-US">
                <a:latin typeface="Verdana" pitchFamily="34" charset="0"/>
              </a:rPr>
              <a:t>	</a:t>
            </a:r>
            <a:r>
              <a:rPr lang="en-US"/>
              <a:t>This is just like talking and still against our rules!</a:t>
            </a:r>
          </a:p>
          <a:p>
            <a:pPr>
              <a:spcBef>
                <a:spcPct val="50000"/>
              </a:spcBef>
            </a:pP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304800"/>
            <a:ext cx="7772400" cy="838200"/>
          </a:xfrm>
        </p:spPr>
        <p:txBody>
          <a:bodyPr/>
          <a:lstStyle/>
          <a:p>
            <a:pPr eaLnBrk="1" hangingPunct="1"/>
            <a:r>
              <a:rPr lang="en-US" smtClean="0">
                <a:solidFill>
                  <a:srgbClr val="FF0000"/>
                </a:solidFill>
                <a:latin typeface="Arial Black" pitchFamily="34" charset="0"/>
              </a:rPr>
              <a:t>End of the Exam…</a:t>
            </a:r>
          </a:p>
        </p:txBody>
      </p:sp>
      <p:sp>
        <p:nvSpPr>
          <p:cNvPr id="39939" name="Text Box 3"/>
          <p:cNvSpPr txBox="1">
            <a:spLocks noChangeArrowheads="1"/>
          </p:cNvSpPr>
          <p:nvPr/>
        </p:nvSpPr>
        <p:spPr bwMode="auto">
          <a:xfrm>
            <a:off x="457200" y="1219200"/>
            <a:ext cx="8153400" cy="4478338"/>
          </a:xfrm>
          <a:prstGeom prst="rect">
            <a:avLst/>
          </a:prstGeom>
          <a:noFill/>
          <a:ln w="9525">
            <a:noFill/>
            <a:miter lim="800000"/>
            <a:headEnd/>
            <a:tailEnd/>
          </a:ln>
        </p:spPr>
        <p:txBody>
          <a:bodyPr>
            <a:spAutoFit/>
          </a:bodyPr>
          <a:lstStyle/>
          <a:p>
            <a:pPr>
              <a:spcBef>
                <a:spcPct val="50000"/>
              </a:spcBef>
            </a:pPr>
            <a:r>
              <a:rPr lang="en-US" sz="3200">
                <a:cs typeface="Arial" pitchFamily="34" charset="0"/>
              </a:rPr>
              <a:t>Step back</a:t>
            </a:r>
            <a:r>
              <a:rPr lang="en-US" sz="2800">
                <a:cs typeface="Arial" pitchFamily="34" charset="0"/>
              </a:rPr>
              <a:t> </a:t>
            </a:r>
            <a:r>
              <a:rPr lang="en-US">
                <a:cs typeface="Arial" pitchFamily="34" charset="0"/>
              </a:rPr>
              <a:t>from your response sheet.  A proctor will collect it.</a:t>
            </a:r>
            <a:endParaRPr lang="en-US">
              <a:cs typeface="Times New Roman" pitchFamily="18" charset="0"/>
            </a:endParaRPr>
          </a:p>
          <a:p>
            <a:pPr>
              <a:spcBef>
                <a:spcPct val="50000"/>
              </a:spcBef>
            </a:pPr>
            <a:r>
              <a:rPr lang="en-US" sz="3200">
                <a:cs typeface="Arial" pitchFamily="34" charset="0"/>
              </a:rPr>
              <a:t>Initial</a:t>
            </a:r>
            <a:r>
              <a:rPr lang="en-US">
                <a:cs typeface="Arial" pitchFamily="34" charset="0"/>
              </a:rPr>
              <a:t> against your name on the sign up sheet as you exit the room. </a:t>
            </a:r>
            <a:endParaRPr lang="en-US">
              <a:cs typeface="Times New Roman" pitchFamily="18" charset="0"/>
            </a:endParaRPr>
          </a:p>
          <a:p>
            <a:pPr>
              <a:spcBef>
                <a:spcPct val="50000"/>
              </a:spcBef>
            </a:pPr>
            <a:r>
              <a:rPr lang="en-US" sz="3200">
                <a:solidFill>
                  <a:schemeClr val="tx2"/>
                </a:solidFill>
                <a:cs typeface="Arial" pitchFamily="34" charset="0"/>
              </a:rPr>
              <a:t>Exit quietly</a:t>
            </a:r>
            <a:r>
              <a:rPr lang="en-US" sz="2800" b="1">
                <a:solidFill>
                  <a:schemeClr val="accent2"/>
                </a:solidFill>
                <a:cs typeface="Arial" pitchFamily="34" charset="0"/>
              </a:rPr>
              <a:t> 	</a:t>
            </a:r>
            <a:r>
              <a:rPr lang="en-US" sz="2800" b="1">
                <a:solidFill>
                  <a:srgbClr val="FF0000"/>
                </a:solidFill>
                <a:cs typeface="Arial" pitchFamily="34" charset="0"/>
              </a:rPr>
              <a:t>DO NOT</a:t>
            </a:r>
            <a:r>
              <a:rPr lang="en-US" sz="2800" b="1">
                <a:solidFill>
                  <a:schemeClr val="accent2"/>
                </a:solidFill>
                <a:cs typeface="Arial" pitchFamily="34" charset="0"/>
              </a:rPr>
              <a:t> talk about the 				questions after you leave</a:t>
            </a:r>
            <a:r>
              <a:rPr lang="en-US" b="1">
                <a:solidFill>
                  <a:schemeClr val="accent2"/>
                </a:solidFill>
                <a:cs typeface="Arial" pitchFamily="34" charset="0"/>
              </a:rPr>
              <a:t>.</a:t>
            </a:r>
            <a:r>
              <a:rPr lang="en-US">
                <a:cs typeface="Arial" pitchFamily="34" charset="0"/>
              </a:rPr>
              <a:t>  </a:t>
            </a:r>
            <a:endParaRPr lang="en-US">
              <a:cs typeface="Times New Roman" pitchFamily="18" charset="0"/>
            </a:endParaRPr>
          </a:p>
          <a:p>
            <a:pPr>
              <a:spcBef>
                <a:spcPct val="50000"/>
              </a:spcBef>
            </a:pPr>
            <a:r>
              <a:rPr lang="en-US">
                <a:cs typeface="Arial" pitchFamily="34" charset="0"/>
              </a:rPr>
              <a:t>     </a:t>
            </a:r>
            <a:r>
              <a:rPr lang="en-US">
                <a:solidFill>
                  <a:srgbClr val="FF0000"/>
                </a:solidFill>
                <a:cs typeface="Arial" pitchFamily="34" charset="0"/>
              </a:rPr>
              <a:t>If you are caught talking to any candidate waiting to take the exam we will assume that you are discussing it.  Sharing such information is against our rules.  Assuming that you are giving </a:t>
            </a:r>
            <a:r>
              <a:rPr lang="en-US" b="1" i="1" u="sng">
                <a:solidFill>
                  <a:srgbClr val="FF0000"/>
                </a:solidFill>
                <a:cs typeface="Arial" pitchFamily="34" charset="0"/>
              </a:rPr>
              <a:t>correct</a:t>
            </a:r>
            <a:r>
              <a:rPr lang="en-US" u="sng">
                <a:solidFill>
                  <a:srgbClr val="FF0000"/>
                </a:solidFill>
                <a:cs typeface="Arial" pitchFamily="34" charset="0"/>
              </a:rPr>
              <a:t> </a:t>
            </a:r>
            <a:r>
              <a:rPr lang="en-US">
                <a:solidFill>
                  <a:srgbClr val="FF0000"/>
                </a:solidFill>
                <a:cs typeface="Arial" pitchFamily="34" charset="0"/>
              </a:rPr>
              <a:t>answers or clues,….all you are doing is raising the grade average for the class and thus hurting yourself!</a:t>
            </a:r>
            <a:endParaRPr lang="en-US" sz="1400" b="1">
              <a:solidFill>
                <a:srgbClr val="FF0000"/>
              </a:solidFill>
              <a:cs typeface="Times New Roman" pitchFamily="18" charset="0"/>
            </a:endParaRPr>
          </a:p>
          <a:p>
            <a:pPr>
              <a:spcBef>
                <a:spcPct val="50000"/>
              </a:spcBef>
            </a:pPr>
            <a:r>
              <a:rPr lang="en-US" sz="3200">
                <a:cs typeface="Arial" pitchFamily="34" charset="0"/>
              </a:rPr>
              <a:t>Grades</a:t>
            </a:r>
            <a:r>
              <a:rPr lang="en-US" sz="2800">
                <a:cs typeface="Arial" pitchFamily="34" charset="0"/>
              </a:rPr>
              <a:t> </a:t>
            </a:r>
            <a:r>
              <a:rPr lang="en-US">
                <a:cs typeface="Arial" pitchFamily="34" charset="0"/>
              </a:rPr>
              <a:t>will be posted on Blackboard ASAP (late Friday or noon Mon)</a:t>
            </a: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2"/>
          <p:cNvSpPr txBox="1">
            <a:spLocks noChangeArrowheads="1"/>
          </p:cNvSpPr>
          <p:nvPr/>
        </p:nvSpPr>
        <p:spPr bwMode="auto">
          <a:xfrm>
            <a:off x="1828800" y="381000"/>
            <a:ext cx="6507163" cy="5694363"/>
          </a:xfrm>
          <a:prstGeom prst="rect">
            <a:avLst/>
          </a:prstGeom>
          <a:noFill/>
          <a:ln w="9525">
            <a:noFill/>
            <a:miter lim="800000"/>
            <a:headEnd/>
            <a:tailEnd/>
          </a:ln>
        </p:spPr>
        <p:txBody>
          <a:bodyPr wrap="none">
            <a:spAutoFit/>
          </a:bodyPr>
          <a:lstStyle/>
          <a:p>
            <a:r>
              <a:rPr lang="en-US" sz="2800" b="1">
                <a:solidFill>
                  <a:srgbClr val="FF0000"/>
                </a:solidFill>
                <a:latin typeface="Verdana" pitchFamily="34" charset="0"/>
              </a:rPr>
              <a:t>KINGDOM ANIMALIA</a:t>
            </a:r>
          </a:p>
          <a:p>
            <a:pPr lvl="2"/>
            <a:r>
              <a:rPr lang="en-US" sz="2600" b="1">
                <a:solidFill>
                  <a:schemeClr val="bg1"/>
                </a:solidFill>
                <a:latin typeface="Verdana" pitchFamily="34" charset="0"/>
              </a:rPr>
              <a:t>	 </a:t>
            </a:r>
            <a:r>
              <a:rPr lang="en-US" b="1">
                <a:latin typeface="Verdana" pitchFamily="34" charset="0"/>
              </a:rPr>
              <a:t>Phylum</a:t>
            </a:r>
            <a:r>
              <a:rPr lang="en-US" sz="2600" b="1">
                <a:latin typeface="Verdana" pitchFamily="34" charset="0"/>
              </a:rPr>
              <a:t> </a:t>
            </a:r>
            <a:r>
              <a:rPr lang="en-US" sz="2800" b="1">
                <a:latin typeface="Verdana" pitchFamily="34" charset="0"/>
              </a:rPr>
              <a:t>Porifera</a:t>
            </a:r>
          </a:p>
          <a:p>
            <a:pPr lvl="2"/>
            <a:r>
              <a:rPr lang="en-US" sz="2600" b="1">
                <a:latin typeface="Verdana" pitchFamily="34" charset="0"/>
              </a:rPr>
              <a:t>	 </a:t>
            </a:r>
            <a:r>
              <a:rPr lang="en-US" b="1">
                <a:latin typeface="Verdana" pitchFamily="34" charset="0"/>
              </a:rPr>
              <a:t>Phylum</a:t>
            </a:r>
            <a:r>
              <a:rPr lang="en-US" sz="2600" b="1">
                <a:latin typeface="Verdana" pitchFamily="34" charset="0"/>
              </a:rPr>
              <a:t> </a:t>
            </a:r>
            <a:r>
              <a:rPr lang="en-US" sz="2800" b="1">
                <a:latin typeface="Verdana" pitchFamily="34" charset="0"/>
              </a:rPr>
              <a:t>Cnidaria</a:t>
            </a:r>
          </a:p>
          <a:p>
            <a:pPr lvl="2"/>
            <a:r>
              <a:rPr lang="en-US" sz="2600" b="1">
                <a:latin typeface="Verdana" pitchFamily="34" charset="0"/>
              </a:rPr>
              <a:t>	 </a:t>
            </a:r>
            <a:r>
              <a:rPr lang="en-US" b="1">
                <a:latin typeface="Verdana" pitchFamily="34" charset="0"/>
              </a:rPr>
              <a:t>Phylum</a:t>
            </a:r>
            <a:r>
              <a:rPr lang="en-US" sz="2600" b="1">
                <a:latin typeface="Verdana" pitchFamily="34" charset="0"/>
              </a:rPr>
              <a:t> </a:t>
            </a:r>
            <a:r>
              <a:rPr lang="en-US" sz="2800" b="1">
                <a:latin typeface="Verdana" pitchFamily="34" charset="0"/>
              </a:rPr>
              <a:t>Platyhelminthes</a:t>
            </a:r>
          </a:p>
          <a:p>
            <a:pPr lvl="2"/>
            <a:r>
              <a:rPr lang="en-US" sz="2600" b="1">
                <a:latin typeface="Verdana" pitchFamily="34" charset="0"/>
              </a:rPr>
              <a:t>	 </a:t>
            </a:r>
            <a:r>
              <a:rPr lang="en-US" b="1">
                <a:latin typeface="Verdana" pitchFamily="34" charset="0"/>
              </a:rPr>
              <a:t>Phylum</a:t>
            </a:r>
            <a:r>
              <a:rPr lang="en-US" sz="2600" b="1">
                <a:latin typeface="Verdana" pitchFamily="34" charset="0"/>
              </a:rPr>
              <a:t> </a:t>
            </a:r>
            <a:r>
              <a:rPr lang="en-US" sz="2800" b="1">
                <a:latin typeface="Verdana" pitchFamily="34" charset="0"/>
              </a:rPr>
              <a:t>Nemertina</a:t>
            </a:r>
          </a:p>
          <a:p>
            <a:pPr lvl="2"/>
            <a:r>
              <a:rPr lang="en-US" sz="2600" b="1">
                <a:latin typeface="Verdana" pitchFamily="34" charset="0"/>
              </a:rPr>
              <a:t>	 </a:t>
            </a:r>
            <a:r>
              <a:rPr lang="en-US" b="1">
                <a:latin typeface="Verdana" pitchFamily="34" charset="0"/>
              </a:rPr>
              <a:t>Phylum</a:t>
            </a:r>
            <a:r>
              <a:rPr lang="en-US" sz="2600" b="1">
                <a:latin typeface="Verdana" pitchFamily="34" charset="0"/>
              </a:rPr>
              <a:t> </a:t>
            </a:r>
            <a:r>
              <a:rPr lang="en-US" sz="2800" b="1">
                <a:latin typeface="Verdana" pitchFamily="34" charset="0"/>
              </a:rPr>
              <a:t>Nematoda</a:t>
            </a:r>
          </a:p>
          <a:p>
            <a:pPr lvl="2"/>
            <a:r>
              <a:rPr lang="en-US" sz="2600" b="1">
                <a:latin typeface="Verdana" pitchFamily="34" charset="0"/>
              </a:rPr>
              <a:t>	 </a:t>
            </a:r>
            <a:r>
              <a:rPr lang="en-US" b="1">
                <a:latin typeface="Verdana" pitchFamily="34" charset="0"/>
              </a:rPr>
              <a:t>Phylum</a:t>
            </a:r>
            <a:r>
              <a:rPr lang="en-US" sz="2600" b="1">
                <a:latin typeface="Verdana" pitchFamily="34" charset="0"/>
              </a:rPr>
              <a:t> </a:t>
            </a:r>
            <a:r>
              <a:rPr lang="en-US" sz="2800" b="1">
                <a:latin typeface="Verdana" pitchFamily="34" charset="0"/>
              </a:rPr>
              <a:t>Rotifera</a:t>
            </a:r>
          </a:p>
          <a:p>
            <a:pPr lvl="2"/>
            <a:r>
              <a:rPr lang="en-US" sz="2600" b="1">
                <a:latin typeface="Verdana" pitchFamily="34" charset="0"/>
              </a:rPr>
              <a:t>	 </a:t>
            </a:r>
            <a:r>
              <a:rPr lang="en-US" b="1">
                <a:latin typeface="Verdana" pitchFamily="34" charset="0"/>
              </a:rPr>
              <a:t>Phylum </a:t>
            </a:r>
            <a:r>
              <a:rPr lang="en-US" sz="2800" b="1">
                <a:latin typeface="Verdana" pitchFamily="34" charset="0"/>
              </a:rPr>
              <a:t>Ectoprocta</a:t>
            </a:r>
            <a:r>
              <a:rPr lang="en-US" b="1">
                <a:latin typeface="Verdana" pitchFamily="34" charset="0"/>
              </a:rPr>
              <a:t> </a:t>
            </a:r>
          </a:p>
          <a:p>
            <a:pPr lvl="2"/>
            <a:r>
              <a:rPr lang="en-US" b="1">
                <a:solidFill>
                  <a:schemeClr val="accent2"/>
                </a:solidFill>
                <a:latin typeface="Verdana" pitchFamily="34" charset="0"/>
              </a:rPr>
              <a:t>	 </a:t>
            </a:r>
            <a:r>
              <a:rPr lang="en-US" b="1">
                <a:latin typeface="Verdana" pitchFamily="34" charset="0"/>
              </a:rPr>
              <a:t>Phylum</a:t>
            </a:r>
            <a:r>
              <a:rPr lang="en-US" sz="2600" b="1">
                <a:latin typeface="Verdana" pitchFamily="34" charset="0"/>
              </a:rPr>
              <a:t> </a:t>
            </a:r>
            <a:r>
              <a:rPr lang="en-US" sz="2800" b="1">
                <a:latin typeface="Verdana" pitchFamily="34" charset="0"/>
              </a:rPr>
              <a:t>Annelida</a:t>
            </a:r>
          </a:p>
          <a:p>
            <a:pPr lvl="2"/>
            <a:r>
              <a:rPr lang="en-US" sz="2600" b="1">
                <a:solidFill>
                  <a:schemeClr val="bg1"/>
                </a:solidFill>
                <a:latin typeface="Verdana" pitchFamily="34" charset="0"/>
              </a:rPr>
              <a:t>	 </a:t>
            </a:r>
            <a:r>
              <a:rPr lang="en-US" b="1">
                <a:solidFill>
                  <a:schemeClr val="accent2"/>
                </a:solidFill>
                <a:latin typeface="Verdana" pitchFamily="34" charset="0"/>
              </a:rPr>
              <a:t>Phylum</a:t>
            </a:r>
            <a:r>
              <a:rPr lang="en-US" sz="2600" b="1">
                <a:solidFill>
                  <a:schemeClr val="accent2"/>
                </a:solidFill>
                <a:latin typeface="Verdana" pitchFamily="34" charset="0"/>
              </a:rPr>
              <a:t> </a:t>
            </a:r>
            <a:r>
              <a:rPr lang="en-US" sz="2800" b="1">
                <a:solidFill>
                  <a:schemeClr val="accent2"/>
                </a:solidFill>
                <a:latin typeface="Verdana" pitchFamily="34" charset="0"/>
              </a:rPr>
              <a:t>Arthropoda</a:t>
            </a:r>
          </a:p>
          <a:p>
            <a:pPr lvl="2"/>
            <a:r>
              <a:rPr lang="en-US" sz="2600" b="1">
                <a:solidFill>
                  <a:schemeClr val="accent2"/>
                </a:solidFill>
                <a:latin typeface="Verdana" pitchFamily="34" charset="0"/>
              </a:rPr>
              <a:t>	 </a:t>
            </a:r>
            <a:r>
              <a:rPr lang="en-US" b="1">
                <a:solidFill>
                  <a:schemeClr val="accent2"/>
                </a:solidFill>
                <a:latin typeface="Verdana" pitchFamily="34" charset="0"/>
              </a:rPr>
              <a:t>Phylum</a:t>
            </a:r>
            <a:r>
              <a:rPr lang="en-US" sz="2600" b="1">
                <a:solidFill>
                  <a:schemeClr val="accent2"/>
                </a:solidFill>
                <a:latin typeface="Verdana" pitchFamily="34" charset="0"/>
              </a:rPr>
              <a:t> </a:t>
            </a:r>
            <a:r>
              <a:rPr lang="en-US" sz="2800" b="1">
                <a:solidFill>
                  <a:schemeClr val="accent2"/>
                </a:solidFill>
                <a:latin typeface="Verdana" pitchFamily="34" charset="0"/>
              </a:rPr>
              <a:t>Mollusca</a:t>
            </a:r>
          </a:p>
          <a:p>
            <a:pPr lvl="2"/>
            <a:r>
              <a:rPr lang="en-US" sz="2600" b="1">
                <a:solidFill>
                  <a:schemeClr val="accent2"/>
                </a:solidFill>
                <a:latin typeface="Verdana" pitchFamily="34" charset="0"/>
              </a:rPr>
              <a:t>	 </a:t>
            </a:r>
            <a:r>
              <a:rPr lang="en-US" b="1">
                <a:solidFill>
                  <a:schemeClr val="accent2"/>
                </a:solidFill>
                <a:latin typeface="Verdana" pitchFamily="34" charset="0"/>
              </a:rPr>
              <a:t>Phylum</a:t>
            </a:r>
            <a:r>
              <a:rPr lang="en-US" sz="2600" b="1">
                <a:solidFill>
                  <a:schemeClr val="accent2"/>
                </a:solidFill>
                <a:latin typeface="Verdana" pitchFamily="34" charset="0"/>
              </a:rPr>
              <a:t> </a:t>
            </a:r>
            <a:r>
              <a:rPr lang="en-US" sz="2800" b="1">
                <a:solidFill>
                  <a:schemeClr val="accent2"/>
                </a:solidFill>
                <a:latin typeface="Verdana" pitchFamily="34" charset="0"/>
              </a:rPr>
              <a:t>Echinodermata</a:t>
            </a:r>
          </a:p>
          <a:p>
            <a:pPr lvl="2"/>
            <a:r>
              <a:rPr lang="en-US" sz="2600" b="1">
                <a:solidFill>
                  <a:schemeClr val="accent2"/>
                </a:solidFill>
                <a:latin typeface="Verdana" pitchFamily="34" charset="0"/>
              </a:rPr>
              <a:t>	 </a:t>
            </a:r>
            <a:r>
              <a:rPr lang="en-US" b="1">
                <a:solidFill>
                  <a:schemeClr val="accent2"/>
                </a:solidFill>
                <a:latin typeface="Verdana" pitchFamily="34" charset="0"/>
              </a:rPr>
              <a:t>Phylum</a:t>
            </a:r>
            <a:r>
              <a:rPr lang="en-US" sz="2600" b="1">
                <a:solidFill>
                  <a:schemeClr val="accent2"/>
                </a:solidFill>
                <a:latin typeface="Verdana" pitchFamily="34" charset="0"/>
              </a:rPr>
              <a:t> </a:t>
            </a:r>
            <a:r>
              <a:rPr lang="en-US" sz="2800" b="1">
                <a:solidFill>
                  <a:schemeClr val="accent2"/>
                </a:solidFill>
                <a:latin typeface="Verdana" pitchFamily="34" charset="0"/>
              </a:rPr>
              <a:t>Chordata</a:t>
            </a:r>
          </a:p>
        </p:txBody>
      </p:sp>
      <p:sp>
        <p:nvSpPr>
          <p:cNvPr id="40963" name="Text Box 3"/>
          <p:cNvSpPr txBox="1">
            <a:spLocks noChangeArrowheads="1"/>
          </p:cNvSpPr>
          <p:nvPr/>
        </p:nvSpPr>
        <p:spPr bwMode="auto">
          <a:xfrm rot="-1282346">
            <a:off x="915988" y="1779588"/>
            <a:ext cx="1955800" cy="1328737"/>
          </a:xfrm>
          <a:prstGeom prst="rect">
            <a:avLst/>
          </a:prstGeom>
          <a:noFill/>
          <a:ln w="9525">
            <a:noFill/>
            <a:miter lim="800000"/>
            <a:headEnd/>
            <a:tailEnd/>
          </a:ln>
        </p:spPr>
        <p:txBody>
          <a:bodyPr>
            <a:spAutoFit/>
          </a:bodyPr>
          <a:lstStyle/>
          <a:p>
            <a:pPr>
              <a:spcBef>
                <a:spcPct val="50000"/>
              </a:spcBef>
            </a:pPr>
            <a:r>
              <a:rPr lang="en-US" b="1">
                <a:latin typeface="Verdana" pitchFamily="34" charset="0"/>
              </a:rPr>
              <a:t>1</a:t>
            </a:r>
            <a:r>
              <a:rPr lang="en-US" b="1" baseline="30000">
                <a:latin typeface="Verdana" pitchFamily="34" charset="0"/>
              </a:rPr>
              <a:t>st</a:t>
            </a:r>
            <a:r>
              <a:rPr lang="en-US" b="1">
                <a:latin typeface="Verdana" pitchFamily="34" charset="0"/>
              </a:rPr>
              <a:t> half ….</a:t>
            </a:r>
          </a:p>
          <a:p>
            <a:pPr>
              <a:spcBef>
                <a:spcPct val="50000"/>
              </a:spcBef>
            </a:pPr>
            <a:r>
              <a:rPr lang="en-US" b="1">
                <a:latin typeface="Verdana" pitchFamily="34" charset="0"/>
              </a:rPr>
              <a:t>Worms, worms &amp; more worms!</a:t>
            </a:r>
          </a:p>
        </p:txBody>
      </p:sp>
      <p:sp>
        <p:nvSpPr>
          <p:cNvPr id="40964" name="Text Box 4"/>
          <p:cNvSpPr txBox="1">
            <a:spLocks noChangeArrowheads="1"/>
          </p:cNvSpPr>
          <p:nvPr/>
        </p:nvSpPr>
        <p:spPr bwMode="auto">
          <a:xfrm rot="-1396157">
            <a:off x="838200" y="4267200"/>
            <a:ext cx="2527300" cy="1054100"/>
          </a:xfrm>
          <a:prstGeom prst="rect">
            <a:avLst/>
          </a:prstGeom>
          <a:noFill/>
          <a:ln w="9525">
            <a:noFill/>
            <a:miter lim="800000"/>
            <a:headEnd/>
            <a:tailEnd/>
          </a:ln>
        </p:spPr>
        <p:txBody>
          <a:bodyPr>
            <a:spAutoFit/>
          </a:bodyPr>
          <a:lstStyle/>
          <a:p>
            <a:pPr>
              <a:spcBef>
                <a:spcPct val="50000"/>
              </a:spcBef>
            </a:pPr>
            <a:r>
              <a:rPr lang="en-US" b="1">
                <a:solidFill>
                  <a:srgbClr val="008000"/>
                </a:solidFill>
                <a:latin typeface="Verdana" pitchFamily="34" charset="0"/>
              </a:rPr>
              <a:t>2</a:t>
            </a:r>
            <a:r>
              <a:rPr lang="en-US" b="1" baseline="30000">
                <a:solidFill>
                  <a:srgbClr val="008000"/>
                </a:solidFill>
                <a:latin typeface="Verdana" pitchFamily="34" charset="0"/>
              </a:rPr>
              <a:t>nd</a:t>
            </a:r>
            <a:r>
              <a:rPr lang="en-US" b="1">
                <a:solidFill>
                  <a:srgbClr val="008000"/>
                </a:solidFill>
                <a:latin typeface="Verdana" pitchFamily="34" charset="0"/>
              </a:rPr>
              <a:t> half….</a:t>
            </a:r>
          </a:p>
          <a:p>
            <a:pPr>
              <a:spcBef>
                <a:spcPct val="50000"/>
              </a:spcBef>
            </a:pPr>
            <a:r>
              <a:rPr lang="en-US" b="1">
                <a:solidFill>
                  <a:srgbClr val="008000"/>
                </a:solidFill>
                <a:latin typeface="Verdana" pitchFamily="34" charset="0"/>
              </a:rPr>
              <a:t>Thankfully a little more familiar!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838200" y="457200"/>
            <a:ext cx="7239000" cy="1143000"/>
          </a:xfrm>
        </p:spPr>
        <p:txBody>
          <a:bodyPr/>
          <a:lstStyle/>
          <a:p>
            <a:pPr eaLnBrk="1" hangingPunct="1"/>
            <a:r>
              <a:rPr lang="en-US" b="1" smtClean="0">
                <a:solidFill>
                  <a:srgbClr val="FF0000"/>
                </a:solidFill>
                <a:latin typeface="Verdana" pitchFamily="34" charset="0"/>
              </a:rPr>
              <a:t>Grade Breakdown</a:t>
            </a:r>
            <a:r>
              <a:rPr lang="en-US" smtClean="0">
                <a:latin typeface="Verdana" pitchFamily="34" charset="0"/>
              </a:rPr>
              <a:t> </a:t>
            </a:r>
            <a:endParaRPr lang="en-US" sz="2800" b="1" smtClean="0">
              <a:solidFill>
                <a:schemeClr val="tx1"/>
              </a:solidFill>
              <a:latin typeface="Verdana" pitchFamily="34" charset="0"/>
            </a:endParaRPr>
          </a:p>
        </p:txBody>
      </p:sp>
      <p:sp>
        <p:nvSpPr>
          <p:cNvPr id="18435" name="Rectangle 3"/>
          <p:cNvSpPr>
            <a:spLocks noGrp="1" noChangeArrowheads="1"/>
          </p:cNvSpPr>
          <p:nvPr>
            <p:ph type="body" idx="1"/>
          </p:nvPr>
        </p:nvSpPr>
        <p:spPr>
          <a:xfrm>
            <a:off x="228600" y="1600200"/>
            <a:ext cx="8534400" cy="4114800"/>
          </a:xfrm>
        </p:spPr>
        <p:txBody>
          <a:bodyPr/>
          <a:lstStyle/>
          <a:p>
            <a:pPr eaLnBrk="1" hangingPunct="1">
              <a:lnSpc>
                <a:spcPct val="80000"/>
              </a:lnSpc>
              <a:buFontTx/>
              <a:buNone/>
            </a:pPr>
            <a:r>
              <a:rPr lang="en-US" sz="2800" b="1" smtClean="0">
                <a:latin typeface="Verdana" pitchFamily="34" charset="0"/>
              </a:rPr>
              <a:t>		Lab</a:t>
            </a:r>
          </a:p>
          <a:p>
            <a:pPr eaLnBrk="1" hangingPunct="1">
              <a:lnSpc>
                <a:spcPct val="80000"/>
              </a:lnSpc>
              <a:buFontTx/>
              <a:buNone/>
            </a:pPr>
            <a:r>
              <a:rPr lang="en-US" sz="2000" smtClean="0">
                <a:latin typeface="Verdana" pitchFamily="34" charset="0"/>
              </a:rPr>
              <a:t>			</a:t>
            </a:r>
            <a:r>
              <a:rPr lang="en-US" sz="2400" smtClean="0">
                <a:latin typeface="Verdana" pitchFamily="34" charset="0"/>
              </a:rPr>
              <a:t>20%</a:t>
            </a:r>
            <a:r>
              <a:rPr lang="en-US" sz="2000" smtClean="0">
                <a:latin typeface="Verdana" pitchFamily="34" charset="0"/>
              </a:rPr>
              <a:t>		</a:t>
            </a:r>
            <a:r>
              <a:rPr lang="en-US" sz="2400" smtClean="0">
                <a:latin typeface="Verdana" pitchFamily="34" charset="0"/>
              </a:rPr>
              <a:t>Weekly Lab Quizzes</a:t>
            </a:r>
            <a:r>
              <a:rPr lang="en-US" sz="2000" smtClean="0"/>
              <a:t> </a:t>
            </a:r>
          </a:p>
          <a:p>
            <a:pPr eaLnBrk="1" hangingPunct="1">
              <a:lnSpc>
                <a:spcPct val="80000"/>
              </a:lnSpc>
              <a:buFontTx/>
              <a:buNone/>
            </a:pPr>
            <a:r>
              <a:rPr lang="en-US" sz="2000" smtClean="0">
                <a:latin typeface="Verdana" pitchFamily="34" charset="0"/>
              </a:rPr>
              <a:t>			</a:t>
            </a:r>
            <a:r>
              <a:rPr lang="en-US" sz="2400" smtClean="0">
                <a:latin typeface="Verdana" pitchFamily="34" charset="0"/>
              </a:rPr>
              <a:t>  5%</a:t>
            </a:r>
            <a:r>
              <a:rPr lang="en-US" sz="2000" smtClean="0">
                <a:latin typeface="Verdana" pitchFamily="34" charset="0"/>
              </a:rPr>
              <a:t>		</a:t>
            </a:r>
            <a:r>
              <a:rPr lang="en-US" sz="2400" smtClean="0">
                <a:latin typeface="Verdana" pitchFamily="34" charset="0"/>
              </a:rPr>
              <a:t>TA Evaluation</a:t>
            </a:r>
            <a:r>
              <a:rPr lang="en-US" sz="2000" smtClean="0">
                <a:latin typeface="Verdana" pitchFamily="34" charset="0"/>
              </a:rPr>
              <a:t> </a:t>
            </a:r>
          </a:p>
          <a:p>
            <a:pPr eaLnBrk="1" hangingPunct="1">
              <a:lnSpc>
                <a:spcPct val="80000"/>
              </a:lnSpc>
              <a:buFontTx/>
              <a:buNone/>
            </a:pPr>
            <a:r>
              <a:rPr lang="en-US" sz="2000" smtClean="0">
                <a:latin typeface="Verdana" pitchFamily="34" charset="0"/>
              </a:rPr>
              <a:t>			</a:t>
            </a:r>
            <a:r>
              <a:rPr lang="en-US" sz="2400" smtClean="0">
                <a:latin typeface="Verdana" pitchFamily="34" charset="0"/>
              </a:rPr>
              <a:t>  5%		Notebooks</a:t>
            </a:r>
          </a:p>
          <a:p>
            <a:pPr eaLnBrk="1" hangingPunct="1">
              <a:lnSpc>
                <a:spcPct val="80000"/>
              </a:lnSpc>
              <a:buFontTx/>
              <a:buNone/>
            </a:pPr>
            <a:r>
              <a:rPr lang="en-US" sz="2000" smtClean="0">
                <a:latin typeface="Verdana" pitchFamily="34" charset="0"/>
              </a:rPr>
              <a:t>			</a:t>
            </a:r>
            <a:r>
              <a:rPr lang="en-US" sz="2400" smtClean="0">
                <a:latin typeface="Verdana" pitchFamily="34" charset="0"/>
              </a:rPr>
              <a:t>15% 		Midterm Practical</a:t>
            </a:r>
          </a:p>
          <a:p>
            <a:pPr eaLnBrk="1" hangingPunct="1">
              <a:lnSpc>
                <a:spcPct val="80000"/>
              </a:lnSpc>
              <a:buFontTx/>
              <a:buNone/>
            </a:pPr>
            <a:r>
              <a:rPr lang="en-US" sz="2400" smtClean="0">
                <a:solidFill>
                  <a:schemeClr val="accent2"/>
                </a:solidFill>
                <a:latin typeface="Verdana" pitchFamily="34" charset="0"/>
              </a:rPr>
              <a:t>			20%		Final Practical</a:t>
            </a:r>
          </a:p>
          <a:p>
            <a:pPr eaLnBrk="1" hangingPunct="1">
              <a:lnSpc>
                <a:spcPct val="80000"/>
              </a:lnSpc>
              <a:buFontTx/>
              <a:buNone/>
            </a:pPr>
            <a:r>
              <a:rPr lang="en-US" sz="2000" b="1" smtClean="0">
                <a:solidFill>
                  <a:srgbClr val="FF0000"/>
                </a:solidFill>
                <a:latin typeface="Verdana" pitchFamily="34" charset="0"/>
              </a:rPr>
              <a:t>			</a:t>
            </a:r>
            <a:r>
              <a:rPr lang="en-US" sz="2400" b="1" smtClean="0">
                <a:solidFill>
                  <a:srgbClr val="FF0000"/>
                </a:solidFill>
                <a:latin typeface="Verdana" pitchFamily="34" charset="0"/>
              </a:rPr>
              <a:t>65% 	Overall</a:t>
            </a:r>
          </a:p>
          <a:p>
            <a:pPr eaLnBrk="1" hangingPunct="1">
              <a:lnSpc>
                <a:spcPct val="80000"/>
              </a:lnSpc>
              <a:buFontTx/>
              <a:buNone/>
            </a:pPr>
            <a:endParaRPr lang="en-US" sz="2000" b="1" smtClean="0">
              <a:solidFill>
                <a:srgbClr val="FF0000"/>
              </a:solidFill>
              <a:latin typeface="Verdana" pitchFamily="34" charset="0"/>
            </a:endParaRPr>
          </a:p>
          <a:p>
            <a:pPr eaLnBrk="1" hangingPunct="1">
              <a:lnSpc>
                <a:spcPct val="80000"/>
              </a:lnSpc>
              <a:buFontTx/>
              <a:buNone/>
            </a:pPr>
            <a:r>
              <a:rPr lang="en-US" sz="2800" b="1" smtClean="0">
                <a:latin typeface="Verdana" pitchFamily="34" charset="0"/>
              </a:rPr>
              <a:t>You </a:t>
            </a:r>
            <a:r>
              <a:rPr lang="en-US" sz="2800" b="1" u="sng" smtClean="0">
                <a:latin typeface="Verdana" pitchFamily="34" charset="0"/>
              </a:rPr>
              <a:t>must</a:t>
            </a:r>
            <a:r>
              <a:rPr lang="en-US" sz="2800" b="1" smtClean="0">
                <a:latin typeface="Verdana" pitchFamily="34" charset="0"/>
              </a:rPr>
              <a:t> attend 1 Lab Review </a:t>
            </a:r>
          </a:p>
          <a:p>
            <a:pPr eaLnBrk="1" hangingPunct="1">
              <a:lnSpc>
                <a:spcPct val="80000"/>
              </a:lnSpc>
              <a:buFontTx/>
              <a:buNone/>
            </a:pPr>
            <a:r>
              <a:rPr lang="en-US" sz="2800" b="1" smtClean="0">
                <a:latin typeface="Verdana" pitchFamily="34" charset="0"/>
              </a:rPr>
              <a:t>			 and      1 Lab Practical Exam</a:t>
            </a:r>
          </a:p>
          <a:p>
            <a:pPr eaLnBrk="1" hangingPunct="1">
              <a:lnSpc>
                <a:spcPct val="80000"/>
              </a:lnSpc>
              <a:buFontTx/>
              <a:buNone/>
            </a:pPr>
            <a:endParaRPr lang="en-US" sz="2000" b="1" smtClean="0">
              <a:solidFill>
                <a:schemeClr val="bg1"/>
              </a:solidFill>
              <a:latin typeface="Verdana"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914400" y="685800"/>
            <a:ext cx="7086600" cy="5708650"/>
          </a:xfrm>
          <a:prstGeom prst="rect">
            <a:avLst/>
          </a:prstGeom>
          <a:noFill/>
          <a:ln w="9525">
            <a:noFill/>
            <a:miter lim="800000"/>
            <a:headEnd/>
            <a:tailEnd/>
          </a:ln>
        </p:spPr>
        <p:txBody>
          <a:bodyPr>
            <a:spAutoFit/>
          </a:bodyPr>
          <a:lstStyle/>
          <a:p>
            <a:pPr algn="ctr">
              <a:spcBef>
                <a:spcPct val="50000"/>
              </a:spcBef>
            </a:pPr>
            <a:r>
              <a:rPr lang="en-US" sz="4400">
                <a:solidFill>
                  <a:srgbClr val="FF0000"/>
                </a:solidFill>
                <a:latin typeface="Arial Black" pitchFamily="34" charset="0"/>
              </a:rPr>
              <a:t>Lab Practical </a:t>
            </a:r>
          </a:p>
          <a:p>
            <a:pPr algn="ctr">
              <a:spcBef>
                <a:spcPct val="50000"/>
              </a:spcBef>
            </a:pPr>
            <a:r>
              <a:rPr lang="en-US" sz="4400">
                <a:solidFill>
                  <a:srgbClr val="FF0000"/>
                </a:solidFill>
                <a:latin typeface="Arial Black" pitchFamily="34" charset="0"/>
              </a:rPr>
              <a:t>Review Sessions</a:t>
            </a:r>
            <a:r>
              <a:rPr lang="en-US" sz="2400">
                <a:latin typeface="Verdana" pitchFamily="34" charset="0"/>
              </a:rPr>
              <a:t> </a:t>
            </a:r>
          </a:p>
          <a:p>
            <a:pPr algn="ctr">
              <a:spcBef>
                <a:spcPct val="50000"/>
              </a:spcBef>
            </a:pPr>
            <a:r>
              <a:rPr lang="en-US" sz="4000" b="1">
                <a:solidFill>
                  <a:schemeClr val="accent2"/>
                </a:solidFill>
                <a:latin typeface="Verdana" pitchFamily="34" charset="0"/>
              </a:rPr>
              <a:t>Monday </a:t>
            </a:r>
          </a:p>
          <a:p>
            <a:pPr algn="ctr">
              <a:spcBef>
                <a:spcPct val="50000"/>
              </a:spcBef>
            </a:pPr>
            <a:r>
              <a:rPr lang="en-US" sz="4000" b="1">
                <a:solidFill>
                  <a:schemeClr val="accent2"/>
                </a:solidFill>
                <a:latin typeface="Verdana" pitchFamily="34" charset="0"/>
              </a:rPr>
              <a:t>August 3</a:t>
            </a:r>
            <a:r>
              <a:rPr lang="en-US" sz="4000" b="1" baseline="30000">
                <a:solidFill>
                  <a:schemeClr val="accent2"/>
                </a:solidFill>
                <a:latin typeface="Verdana" pitchFamily="34" charset="0"/>
              </a:rPr>
              <a:t>rd</a:t>
            </a:r>
            <a:r>
              <a:rPr lang="en-US" sz="4000" b="1">
                <a:solidFill>
                  <a:schemeClr val="accent2"/>
                </a:solidFill>
                <a:latin typeface="Verdana" pitchFamily="34" charset="0"/>
              </a:rPr>
              <a:t> </a:t>
            </a:r>
            <a:endParaRPr lang="en-US" sz="2400">
              <a:latin typeface="Verdana" pitchFamily="34" charset="0"/>
            </a:endParaRPr>
          </a:p>
          <a:p>
            <a:pPr algn="ctr">
              <a:spcBef>
                <a:spcPct val="50000"/>
              </a:spcBef>
            </a:pPr>
            <a:r>
              <a:rPr lang="en-US">
                <a:latin typeface="Verdana" pitchFamily="34" charset="0"/>
              </a:rPr>
              <a:t>In KIN 1071 – the regular lab</a:t>
            </a:r>
          </a:p>
          <a:p>
            <a:pPr algn="ctr">
              <a:spcBef>
                <a:spcPct val="50000"/>
              </a:spcBef>
            </a:pPr>
            <a:r>
              <a:rPr lang="en-US" sz="2400">
                <a:latin typeface="Verdana" pitchFamily="34" charset="0"/>
              </a:rPr>
              <a:t>9 sessions to select from:</a:t>
            </a:r>
          </a:p>
          <a:p>
            <a:pPr algn="ctr">
              <a:spcBef>
                <a:spcPct val="50000"/>
              </a:spcBef>
            </a:pPr>
            <a:r>
              <a:rPr lang="en-US" sz="2400">
                <a:latin typeface="Verdana" pitchFamily="34" charset="0"/>
              </a:rPr>
              <a:t>8:30a.m. to 8:30p.m.  </a:t>
            </a:r>
          </a:p>
          <a:p>
            <a:pPr algn="ctr">
              <a:spcBef>
                <a:spcPct val="50000"/>
              </a:spcBef>
            </a:pPr>
            <a:r>
              <a:rPr lang="en-US" sz="2400" b="1">
                <a:solidFill>
                  <a:srgbClr val="FF0000"/>
                </a:solidFill>
                <a:latin typeface="Verdana" pitchFamily="34" charset="0"/>
              </a:rPr>
              <a:t>28 students per session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533400" y="533400"/>
            <a:ext cx="7848600" cy="1171575"/>
          </a:xfrm>
          <a:prstGeom prst="rect">
            <a:avLst/>
          </a:prstGeom>
          <a:noFill/>
          <a:ln w="9525">
            <a:noFill/>
            <a:miter lim="800000"/>
            <a:headEnd/>
            <a:tailEnd/>
          </a:ln>
        </p:spPr>
        <p:txBody>
          <a:bodyPr>
            <a:spAutoFit/>
          </a:bodyPr>
          <a:lstStyle/>
          <a:p>
            <a:pPr algn="ctr">
              <a:lnSpc>
                <a:spcPct val="55000"/>
              </a:lnSpc>
              <a:spcBef>
                <a:spcPct val="50000"/>
              </a:spcBef>
            </a:pPr>
            <a:endParaRPr lang="en-US">
              <a:solidFill>
                <a:srgbClr val="FF0000"/>
              </a:solidFill>
              <a:latin typeface="Arial Black" pitchFamily="34" charset="0"/>
            </a:endParaRPr>
          </a:p>
          <a:p>
            <a:pPr algn="ctr">
              <a:lnSpc>
                <a:spcPct val="55000"/>
              </a:lnSpc>
              <a:spcBef>
                <a:spcPct val="50000"/>
              </a:spcBef>
            </a:pPr>
            <a:endParaRPr lang="en-US" sz="4000" b="1">
              <a:solidFill>
                <a:schemeClr val="accent2"/>
              </a:solidFill>
              <a:latin typeface="Verdana" pitchFamily="34" charset="0"/>
            </a:endParaRPr>
          </a:p>
          <a:p>
            <a:pPr algn="ctr">
              <a:lnSpc>
                <a:spcPct val="55000"/>
              </a:lnSpc>
              <a:spcBef>
                <a:spcPct val="50000"/>
              </a:spcBef>
            </a:pPr>
            <a:endParaRPr lang="en-US" b="1">
              <a:solidFill>
                <a:schemeClr val="accent2"/>
              </a:solidFill>
              <a:latin typeface="Verdana" pitchFamily="34" charset="0"/>
            </a:endParaRPr>
          </a:p>
        </p:txBody>
      </p:sp>
      <p:sp>
        <p:nvSpPr>
          <p:cNvPr id="20483" name="Text Box 3"/>
          <p:cNvSpPr txBox="1">
            <a:spLocks noChangeArrowheads="1"/>
          </p:cNvSpPr>
          <p:nvPr/>
        </p:nvSpPr>
        <p:spPr bwMode="auto">
          <a:xfrm>
            <a:off x="533400" y="1828800"/>
            <a:ext cx="8153400" cy="3646488"/>
          </a:xfrm>
          <a:prstGeom prst="rect">
            <a:avLst/>
          </a:prstGeom>
          <a:noFill/>
          <a:ln w="9525">
            <a:noFill/>
            <a:miter lim="800000"/>
            <a:headEnd/>
            <a:tailEnd/>
          </a:ln>
        </p:spPr>
        <p:txBody>
          <a:bodyPr>
            <a:spAutoFit/>
          </a:bodyPr>
          <a:lstStyle/>
          <a:p>
            <a:pPr>
              <a:spcBef>
                <a:spcPct val="50000"/>
              </a:spcBef>
              <a:buFontTx/>
              <a:buChar char="•"/>
            </a:pPr>
            <a:r>
              <a:rPr lang="en-US" sz="2400">
                <a:latin typeface="Verdana" pitchFamily="34" charset="0"/>
              </a:rPr>
              <a:t>  Do not be late for the session you signed up for. 	</a:t>
            </a:r>
            <a:r>
              <a:rPr lang="en-US">
                <a:latin typeface="Verdana" pitchFamily="34" charset="0"/>
              </a:rPr>
              <a:t>(If you are, you will not be given any extra time, nor moved)</a:t>
            </a:r>
          </a:p>
          <a:p>
            <a:pPr>
              <a:spcBef>
                <a:spcPct val="50000"/>
              </a:spcBef>
              <a:buFontTx/>
              <a:buChar char="•"/>
            </a:pPr>
            <a:endParaRPr lang="en-US">
              <a:latin typeface="Verdana" pitchFamily="34" charset="0"/>
            </a:endParaRPr>
          </a:p>
          <a:p>
            <a:pPr>
              <a:spcBef>
                <a:spcPct val="50000"/>
              </a:spcBef>
              <a:buFontTx/>
              <a:buChar char="•"/>
            </a:pPr>
            <a:r>
              <a:rPr lang="en-US" sz="2400">
                <a:latin typeface="Verdana" pitchFamily="34" charset="0"/>
              </a:rPr>
              <a:t>  Once checked in you can come and go as you 	please. </a:t>
            </a:r>
            <a:r>
              <a:rPr lang="en-US">
                <a:latin typeface="Verdana" pitchFamily="34" charset="0"/>
              </a:rPr>
              <a:t>(Just don’t stay over your assigned time slot.)</a:t>
            </a:r>
            <a:r>
              <a:rPr lang="en-US" sz="2400">
                <a:latin typeface="Verdana" pitchFamily="34" charset="0"/>
              </a:rPr>
              <a:t> </a:t>
            </a:r>
          </a:p>
          <a:p>
            <a:pPr>
              <a:spcBef>
                <a:spcPct val="50000"/>
              </a:spcBef>
              <a:buFontTx/>
              <a:buChar char="•"/>
            </a:pPr>
            <a:endParaRPr lang="en-US" sz="2400">
              <a:latin typeface="Verdana" pitchFamily="34" charset="0"/>
            </a:endParaRPr>
          </a:p>
          <a:p>
            <a:pPr>
              <a:spcBef>
                <a:spcPct val="50000"/>
              </a:spcBef>
              <a:buFontTx/>
              <a:buChar char="•"/>
            </a:pPr>
            <a:r>
              <a:rPr lang="en-US" sz="2400">
                <a:latin typeface="Verdana" pitchFamily="34" charset="0"/>
              </a:rPr>
              <a:t>  This is your opportunity to ask Q’s, see the 	specimens and dissections one more time….</a:t>
            </a:r>
          </a:p>
        </p:txBody>
      </p:sp>
      <p:sp>
        <p:nvSpPr>
          <p:cNvPr id="20484" name="TextBox 5"/>
          <p:cNvSpPr txBox="1">
            <a:spLocks noChangeArrowheads="1"/>
          </p:cNvSpPr>
          <p:nvPr/>
        </p:nvSpPr>
        <p:spPr bwMode="auto">
          <a:xfrm>
            <a:off x="1066800" y="685800"/>
            <a:ext cx="3048000" cy="769938"/>
          </a:xfrm>
          <a:prstGeom prst="rect">
            <a:avLst/>
          </a:prstGeom>
          <a:noFill/>
          <a:ln w="9525">
            <a:noFill/>
            <a:miter lim="800000"/>
            <a:headEnd/>
            <a:tailEnd/>
          </a:ln>
        </p:spPr>
        <p:txBody>
          <a:bodyPr>
            <a:spAutoFit/>
          </a:bodyPr>
          <a:lstStyle/>
          <a:p>
            <a:r>
              <a:rPr lang="en-US" sz="4400">
                <a:solidFill>
                  <a:srgbClr val="FF0000"/>
                </a:solidFill>
                <a:latin typeface="Arial Black" pitchFamily="34" charset="0"/>
              </a:rPr>
              <a:t>Review</a:t>
            </a:r>
            <a:endParaRPr lang="en-US" sz="44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304800" y="609600"/>
            <a:ext cx="5867400" cy="2185988"/>
          </a:xfrm>
          <a:prstGeom prst="rect">
            <a:avLst/>
          </a:prstGeom>
          <a:noFill/>
          <a:ln w="9525">
            <a:noFill/>
            <a:miter lim="800000"/>
            <a:headEnd/>
            <a:tailEnd/>
          </a:ln>
        </p:spPr>
        <p:txBody>
          <a:bodyPr lIns="457056" tIns="0" rIns="0" bIns="0" anchor="ctr">
            <a:spAutoFit/>
          </a:bodyPr>
          <a:lstStyle/>
          <a:p>
            <a:pPr eaLnBrk="0" hangingPunct="0"/>
            <a:r>
              <a:rPr lang="en-US" sz="2200" b="1">
                <a:cs typeface="Arial" pitchFamily="34" charset="0"/>
              </a:rPr>
              <a:t>Monday, Aug. 3</a:t>
            </a:r>
            <a:r>
              <a:rPr lang="en-US" sz="2200" b="1" baseline="30000">
                <a:cs typeface="Arial" pitchFamily="34" charset="0"/>
              </a:rPr>
              <a:t>rd</a:t>
            </a:r>
            <a:r>
              <a:rPr lang="en-US" sz="2200" b="1">
                <a:cs typeface="Arial" pitchFamily="34" charset="0"/>
              </a:rPr>
              <a:t>		     		</a:t>
            </a:r>
            <a:r>
              <a:rPr lang="en-US" sz="1200" b="1">
                <a:cs typeface="Arial" pitchFamily="34" charset="0"/>
              </a:rPr>
              <a:t> </a:t>
            </a:r>
            <a:endParaRPr lang="en-US" sz="2000" b="1">
              <a:cs typeface="Arial" pitchFamily="34" charset="0"/>
            </a:endParaRPr>
          </a:p>
          <a:p>
            <a:pPr eaLnBrk="0" hangingPunct="0"/>
            <a:r>
              <a:rPr lang="en-US" sz="2800" b="1">
                <a:cs typeface="Arial" pitchFamily="34" charset="0"/>
              </a:rPr>
              <a:t>32 </a:t>
            </a:r>
            <a:r>
              <a:rPr lang="en-US" sz="2800" b="1">
                <a:solidFill>
                  <a:srgbClr val="0000FF"/>
                </a:solidFill>
                <a:cs typeface="Arial" pitchFamily="34" charset="0"/>
              </a:rPr>
              <a:t>students per session</a:t>
            </a:r>
            <a:endParaRPr lang="en-US" sz="2800" b="1">
              <a:cs typeface="Arial" pitchFamily="34" charset="0"/>
            </a:endParaRPr>
          </a:p>
          <a:p>
            <a:pPr eaLnBrk="0" hangingPunct="0"/>
            <a:endParaRPr lang="en-US" sz="2000" b="1">
              <a:solidFill>
                <a:srgbClr val="FF0000"/>
              </a:solidFill>
              <a:cs typeface="Arial" pitchFamily="34" charset="0"/>
            </a:endParaRPr>
          </a:p>
          <a:p>
            <a:pPr eaLnBrk="0" hangingPunct="0"/>
            <a:r>
              <a:rPr lang="en-US" sz="2000" b="1">
                <a:solidFill>
                  <a:srgbClr val="FF0000"/>
                </a:solidFill>
                <a:cs typeface="Arial" pitchFamily="34" charset="0"/>
              </a:rPr>
              <a:t>Review Sessions   </a:t>
            </a:r>
            <a:r>
              <a:rPr lang="en-US" sz="1200" b="1">
                <a:cs typeface="Arial" pitchFamily="34" charset="0"/>
              </a:rPr>
              <a:t>		  </a:t>
            </a:r>
            <a:r>
              <a:rPr lang="en-US" sz="2000" b="1">
                <a:solidFill>
                  <a:srgbClr val="FF0000"/>
                </a:solidFill>
                <a:cs typeface="Arial" pitchFamily="34" charset="0"/>
              </a:rPr>
              <a:t>TA</a:t>
            </a:r>
            <a:r>
              <a:rPr lang="en-US" sz="1200" b="1">
                <a:cs typeface="Arial" pitchFamily="34" charset="0"/>
              </a:rPr>
              <a:t>	</a:t>
            </a:r>
            <a:endParaRPr lang="en-US" sz="2400" b="1">
              <a:cs typeface="Arial" pitchFamily="34" charset="0"/>
            </a:endParaRPr>
          </a:p>
          <a:p>
            <a:pPr eaLnBrk="0" hangingPunct="0"/>
            <a:endParaRPr lang="en-US" sz="1200" b="1">
              <a:cs typeface="Arial" pitchFamily="34" charset="0"/>
            </a:endParaRPr>
          </a:p>
          <a:p>
            <a:pPr eaLnBrk="0" hangingPunct="0"/>
            <a:endParaRPr lang="en-US"/>
          </a:p>
        </p:txBody>
      </p:sp>
      <p:sp>
        <p:nvSpPr>
          <p:cNvPr id="21507" name="Rectangle 4"/>
          <p:cNvSpPr>
            <a:spLocks noChangeArrowheads="1"/>
          </p:cNvSpPr>
          <p:nvPr/>
        </p:nvSpPr>
        <p:spPr bwMode="auto">
          <a:xfrm>
            <a:off x="762000" y="2286000"/>
            <a:ext cx="5867400" cy="3046413"/>
          </a:xfrm>
          <a:prstGeom prst="rect">
            <a:avLst/>
          </a:prstGeom>
          <a:noFill/>
          <a:ln w="9525">
            <a:noFill/>
            <a:miter lim="800000"/>
            <a:headEnd/>
            <a:tailEnd/>
          </a:ln>
        </p:spPr>
        <p:txBody>
          <a:bodyPr anchor="ctr">
            <a:spAutoFit/>
          </a:bodyPr>
          <a:lstStyle/>
          <a:p>
            <a:pPr eaLnBrk="0" hangingPunct="0">
              <a:tabLst>
                <a:tab pos="1485900" algn="l"/>
              </a:tabLst>
            </a:pPr>
            <a:endParaRPr lang="en-US" sz="1200" b="1">
              <a:ea typeface="Times New Roman" pitchFamily="18" charset="0"/>
              <a:cs typeface="Arial" pitchFamily="34" charset="0"/>
            </a:endParaRPr>
          </a:p>
          <a:p>
            <a:pPr eaLnBrk="0" hangingPunct="0">
              <a:tabLst>
                <a:tab pos="1485900" algn="l"/>
              </a:tabLst>
            </a:pPr>
            <a:r>
              <a:rPr lang="en-US" sz="2000" b="1">
                <a:ea typeface="Times New Roman" pitchFamily="18" charset="0"/>
                <a:cs typeface="Arial" pitchFamily="34" charset="0"/>
              </a:rPr>
              <a:t>Session 1	</a:t>
            </a:r>
            <a:r>
              <a:rPr lang="en-US" sz="2000">
                <a:ea typeface="Times New Roman" pitchFamily="18" charset="0"/>
                <a:cs typeface="Arial" pitchFamily="34" charset="0"/>
              </a:rPr>
              <a:t>08:30a - 10:00a	SM</a:t>
            </a:r>
            <a:endParaRPr lang="en-US" sz="2000" b="1">
              <a:ea typeface="Times New Roman" pitchFamily="18" charset="0"/>
              <a:cs typeface="Arial" pitchFamily="34" charset="0"/>
            </a:endParaRPr>
          </a:p>
          <a:p>
            <a:pPr eaLnBrk="0" hangingPunct="0">
              <a:tabLst>
                <a:tab pos="1485900" algn="l"/>
              </a:tabLst>
            </a:pPr>
            <a:r>
              <a:rPr lang="en-US" sz="2000" b="1">
                <a:ea typeface="Times New Roman" pitchFamily="18" charset="0"/>
                <a:cs typeface="Arial" pitchFamily="34" charset="0"/>
              </a:rPr>
              <a:t>Session 2</a:t>
            </a:r>
            <a:r>
              <a:rPr lang="en-US" sz="2000">
                <a:ea typeface="Times New Roman" pitchFamily="18" charset="0"/>
                <a:cs typeface="Arial" pitchFamily="34" charset="0"/>
              </a:rPr>
              <a:t>    	10:00a - 11:30a	SM</a:t>
            </a:r>
          </a:p>
          <a:p>
            <a:pPr eaLnBrk="0" hangingPunct="0">
              <a:tabLst>
                <a:tab pos="1485900" algn="l"/>
              </a:tabLst>
            </a:pPr>
            <a:r>
              <a:rPr lang="en-US" sz="2000" b="1">
                <a:ea typeface="Times New Roman" pitchFamily="18" charset="0"/>
                <a:cs typeface="Arial" pitchFamily="34" charset="0"/>
              </a:rPr>
              <a:t>Session 3</a:t>
            </a:r>
            <a:r>
              <a:rPr lang="en-US" sz="2000">
                <a:ea typeface="Times New Roman" pitchFamily="18" charset="0"/>
                <a:cs typeface="Arial" pitchFamily="34" charset="0"/>
              </a:rPr>
              <a:t>    	11:30a -  01:00p	AM</a:t>
            </a:r>
          </a:p>
          <a:p>
            <a:pPr eaLnBrk="0" hangingPunct="0">
              <a:tabLst>
                <a:tab pos="1485900" algn="l"/>
              </a:tabLst>
            </a:pPr>
            <a:r>
              <a:rPr lang="en-US" sz="2000" b="1">
                <a:ea typeface="Times New Roman" pitchFamily="18" charset="0"/>
                <a:cs typeface="Arial" pitchFamily="34" charset="0"/>
              </a:rPr>
              <a:t>Session 4	</a:t>
            </a:r>
            <a:r>
              <a:rPr lang="en-US" sz="2000">
                <a:ea typeface="Times New Roman" pitchFamily="18" charset="0"/>
                <a:cs typeface="Arial" pitchFamily="34" charset="0"/>
              </a:rPr>
              <a:t>01:00p -  02:30p	AM	</a:t>
            </a:r>
          </a:p>
          <a:p>
            <a:pPr eaLnBrk="0" hangingPunct="0">
              <a:tabLst>
                <a:tab pos="1485900" algn="l"/>
              </a:tabLst>
            </a:pPr>
            <a:r>
              <a:rPr lang="en-US" sz="2000" b="1">
                <a:ea typeface="Times New Roman" pitchFamily="18" charset="0"/>
                <a:cs typeface="Arial" pitchFamily="34" charset="0"/>
              </a:rPr>
              <a:t>Session 5	</a:t>
            </a:r>
            <a:r>
              <a:rPr lang="en-US" sz="2000">
                <a:ea typeface="Times New Roman" pitchFamily="18" charset="0"/>
                <a:cs typeface="Arial" pitchFamily="34" charset="0"/>
              </a:rPr>
              <a:t>02:30p -  04:00p	AM	</a:t>
            </a:r>
          </a:p>
          <a:p>
            <a:pPr eaLnBrk="0" hangingPunct="0">
              <a:tabLst>
                <a:tab pos="1485900" algn="l"/>
              </a:tabLst>
            </a:pPr>
            <a:r>
              <a:rPr lang="en-US" sz="2000" b="1">
                <a:ea typeface="Times New Roman" pitchFamily="18" charset="0"/>
                <a:cs typeface="Arial" pitchFamily="34" charset="0"/>
              </a:rPr>
              <a:t>Session 6</a:t>
            </a:r>
            <a:r>
              <a:rPr lang="en-US" sz="2000">
                <a:ea typeface="Times New Roman" pitchFamily="18" charset="0"/>
                <a:cs typeface="Arial" pitchFamily="34" charset="0"/>
              </a:rPr>
              <a:t>	04:00p -  05:30p	PG	</a:t>
            </a:r>
          </a:p>
          <a:p>
            <a:pPr eaLnBrk="0" hangingPunct="0">
              <a:tabLst>
                <a:tab pos="1485900" algn="l"/>
              </a:tabLst>
            </a:pPr>
            <a:r>
              <a:rPr lang="en-US" sz="2000" b="1">
                <a:ea typeface="Times New Roman" pitchFamily="18" charset="0"/>
                <a:cs typeface="Arial" pitchFamily="34" charset="0"/>
              </a:rPr>
              <a:t>Session 7</a:t>
            </a:r>
            <a:r>
              <a:rPr lang="en-US" sz="2000">
                <a:ea typeface="Times New Roman" pitchFamily="18" charset="0"/>
                <a:cs typeface="Arial" pitchFamily="34" charset="0"/>
              </a:rPr>
              <a:t>	05:30p -  07:00p	PG	</a:t>
            </a:r>
          </a:p>
          <a:p>
            <a:pPr eaLnBrk="0" hangingPunct="0">
              <a:tabLst>
                <a:tab pos="1485900" algn="l"/>
              </a:tabLst>
            </a:pPr>
            <a:r>
              <a:rPr lang="en-US" sz="2000" b="1">
                <a:ea typeface="Times New Roman" pitchFamily="18" charset="0"/>
                <a:cs typeface="Arial" pitchFamily="34" charset="0"/>
              </a:rPr>
              <a:t>Session 8</a:t>
            </a:r>
            <a:r>
              <a:rPr lang="en-US" sz="2000">
                <a:ea typeface="Times New Roman" pitchFamily="18" charset="0"/>
                <a:cs typeface="Arial" pitchFamily="34" charset="0"/>
              </a:rPr>
              <a:t>	07:00p -  08:30p	PG</a:t>
            </a:r>
          </a:p>
          <a:p>
            <a:pPr eaLnBrk="0" hangingPunct="0">
              <a:tabLst>
                <a:tab pos="1485900" algn="l"/>
              </a:tabLst>
            </a:pPr>
            <a:r>
              <a:rPr lang="en-US" sz="2000" b="1">
                <a:ea typeface="Times New Roman" pitchFamily="18" charset="0"/>
                <a:cs typeface="Arial" pitchFamily="34" charset="0"/>
              </a:rPr>
              <a:t>Session 9	</a:t>
            </a:r>
            <a:r>
              <a:rPr lang="en-US" sz="2000">
                <a:ea typeface="Times New Roman" pitchFamily="18" charset="0"/>
                <a:cs typeface="Arial" pitchFamily="34" charset="0"/>
              </a:rPr>
              <a:t>08:30p - 10:00p	PG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533400"/>
            <a:ext cx="8229600" cy="1143000"/>
          </a:xfrm>
        </p:spPr>
        <p:txBody>
          <a:bodyPr/>
          <a:lstStyle/>
          <a:p>
            <a:pPr eaLnBrk="1" hangingPunct="1"/>
            <a:r>
              <a:rPr lang="en-US" smtClean="0">
                <a:solidFill>
                  <a:srgbClr val="FF0000"/>
                </a:solidFill>
                <a:latin typeface="Arial Black" pitchFamily="34" charset="0"/>
              </a:rPr>
              <a:t>Practical Exam</a:t>
            </a:r>
          </a:p>
        </p:txBody>
      </p:sp>
      <p:sp>
        <p:nvSpPr>
          <p:cNvPr id="22531" name="Text Box 3"/>
          <p:cNvSpPr txBox="1">
            <a:spLocks noChangeArrowheads="1"/>
          </p:cNvSpPr>
          <p:nvPr/>
        </p:nvSpPr>
        <p:spPr bwMode="auto">
          <a:xfrm>
            <a:off x="762000" y="1905000"/>
            <a:ext cx="7772400" cy="3967163"/>
          </a:xfrm>
          <a:prstGeom prst="rect">
            <a:avLst/>
          </a:prstGeom>
          <a:noFill/>
          <a:ln w="9525">
            <a:noFill/>
            <a:miter lim="800000"/>
            <a:headEnd/>
            <a:tailEnd/>
          </a:ln>
        </p:spPr>
        <p:txBody>
          <a:bodyPr>
            <a:spAutoFit/>
          </a:bodyPr>
          <a:lstStyle/>
          <a:p>
            <a:pPr algn="ctr">
              <a:spcBef>
                <a:spcPct val="50000"/>
              </a:spcBef>
            </a:pPr>
            <a:r>
              <a:rPr lang="en-US" sz="4000" b="1">
                <a:solidFill>
                  <a:schemeClr val="accent2"/>
                </a:solidFill>
                <a:latin typeface="Verdana" pitchFamily="34" charset="0"/>
              </a:rPr>
              <a:t>Wednesday</a:t>
            </a:r>
          </a:p>
          <a:p>
            <a:pPr algn="ctr">
              <a:spcBef>
                <a:spcPct val="50000"/>
              </a:spcBef>
            </a:pPr>
            <a:r>
              <a:rPr lang="en-US" sz="4000" b="1">
                <a:solidFill>
                  <a:schemeClr val="accent2"/>
                </a:solidFill>
                <a:latin typeface="Verdana" pitchFamily="34" charset="0"/>
              </a:rPr>
              <a:t>August 5</a:t>
            </a:r>
            <a:r>
              <a:rPr lang="en-US" sz="4000" b="1" baseline="30000">
                <a:solidFill>
                  <a:schemeClr val="accent2"/>
                </a:solidFill>
                <a:latin typeface="Verdana" pitchFamily="34" charset="0"/>
              </a:rPr>
              <a:t>th</a:t>
            </a:r>
            <a:r>
              <a:rPr lang="en-US" sz="4000" b="1">
                <a:solidFill>
                  <a:schemeClr val="accent2"/>
                </a:solidFill>
                <a:latin typeface="Verdana" pitchFamily="34" charset="0"/>
              </a:rPr>
              <a:t>, 2009</a:t>
            </a:r>
            <a:endParaRPr lang="en-US" sz="2800">
              <a:latin typeface="Arial Unicode MS" pitchFamily="34" charset="-128"/>
            </a:endParaRPr>
          </a:p>
          <a:p>
            <a:pPr algn="ctr">
              <a:spcBef>
                <a:spcPct val="50000"/>
              </a:spcBef>
            </a:pPr>
            <a:r>
              <a:rPr lang="en-US" sz="2800">
                <a:latin typeface="Arial Unicode MS" pitchFamily="34" charset="-128"/>
              </a:rPr>
              <a:t>Take note of the exam time you signed up for &amp; do not get your review &amp; exam times mixed up!</a:t>
            </a:r>
          </a:p>
          <a:p>
            <a:pPr algn="ctr">
              <a:spcBef>
                <a:spcPct val="50000"/>
              </a:spcBef>
            </a:pPr>
            <a:r>
              <a:rPr lang="en-US" sz="2800">
                <a:latin typeface="Arial Unicode MS" pitchFamily="34" charset="-128"/>
              </a:rPr>
              <a:t>6 sessions to choose from:</a:t>
            </a:r>
          </a:p>
          <a:p>
            <a:pPr algn="ctr">
              <a:spcBef>
                <a:spcPct val="50000"/>
              </a:spcBef>
            </a:pPr>
            <a:r>
              <a:rPr lang="en-US" sz="2400">
                <a:latin typeface="Verdana" pitchFamily="34" charset="0"/>
              </a:rPr>
              <a:t>Start times </a:t>
            </a:r>
            <a:r>
              <a:rPr lang="en-US" sz="2800">
                <a:latin typeface="Arial Unicode MS" pitchFamily="34" charset="-128"/>
              </a:rPr>
              <a:t>9:00am – 5:30pm</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
          <p:cNvSpPr>
            <a:spLocks noChangeArrowheads="1"/>
          </p:cNvSpPr>
          <p:nvPr/>
        </p:nvSpPr>
        <p:spPr bwMode="auto">
          <a:xfrm>
            <a:off x="457200" y="609600"/>
            <a:ext cx="8008938" cy="4524375"/>
          </a:xfrm>
          <a:prstGeom prst="rect">
            <a:avLst/>
          </a:prstGeom>
          <a:noFill/>
          <a:ln w="9525">
            <a:noFill/>
            <a:miter lim="800000"/>
            <a:headEnd/>
            <a:tailEnd/>
          </a:ln>
        </p:spPr>
        <p:txBody>
          <a:bodyPr wrap="none" lIns="457056" tIns="0" rIns="0" bIns="0" anchor="ctr">
            <a:spAutoFit/>
          </a:bodyPr>
          <a:lstStyle/>
          <a:p>
            <a:pPr eaLnBrk="0" hangingPunct="0">
              <a:tabLst>
                <a:tab pos="1828800" algn="l"/>
                <a:tab pos="2628900" algn="l"/>
                <a:tab pos="3543300" algn="l"/>
                <a:tab pos="4457700" algn="l"/>
                <a:tab pos="4914900" algn="l"/>
                <a:tab pos="5257800" algn="l"/>
                <a:tab pos="5372100" algn="l"/>
                <a:tab pos="5772150" algn="l"/>
              </a:tabLst>
            </a:pPr>
            <a:endParaRPr lang="en-US" sz="2200" b="1">
              <a:cs typeface="Arial" pitchFamily="34" charset="0"/>
            </a:endParaRPr>
          </a:p>
          <a:p>
            <a:pPr eaLnBrk="0" hangingPunct="0">
              <a:tabLst>
                <a:tab pos="1828800" algn="l"/>
                <a:tab pos="2628900" algn="l"/>
                <a:tab pos="3543300" algn="l"/>
                <a:tab pos="4457700" algn="l"/>
                <a:tab pos="4914900" algn="l"/>
                <a:tab pos="5257800" algn="l"/>
                <a:tab pos="5372100" algn="l"/>
                <a:tab pos="5772150" algn="l"/>
              </a:tabLst>
            </a:pPr>
            <a:r>
              <a:rPr lang="en-US" sz="2200" b="1">
                <a:cs typeface="Arial" pitchFamily="34" charset="0"/>
              </a:rPr>
              <a:t>Wednesday, Aug. 5</a:t>
            </a:r>
            <a:r>
              <a:rPr lang="en-US" sz="2200" b="1" baseline="30000">
                <a:cs typeface="Arial" pitchFamily="34" charset="0"/>
              </a:rPr>
              <a:t>th</a:t>
            </a:r>
          </a:p>
          <a:p>
            <a:pPr eaLnBrk="0" hangingPunct="0">
              <a:tabLst>
                <a:tab pos="1828800" algn="l"/>
                <a:tab pos="2628900" algn="l"/>
                <a:tab pos="3543300" algn="l"/>
                <a:tab pos="4457700" algn="l"/>
                <a:tab pos="4914900" algn="l"/>
                <a:tab pos="5257800" algn="l"/>
                <a:tab pos="5372100" algn="l"/>
                <a:tab pos="5772150" algn="l"/>
              </a:tabLst>
            </a:pPr>
            <a:r>
              <a:rPr lang="en-US" sz="2200" b="1" baseline="30000">
                <a:cs typeface="Arial" pitchFamily="34" charset="0"/>
              </a:rPr>
              <a:t> </a:t>
            </a:r>
            <a:r>
              <a:rPr lang="en-US" sz="2200" b="1">
                <a:cs typeface="Arial" pitchFamily="34" charset="0"/>
              </a:rPr>
              <a:t>		     </a:t>
            </a:r>
          </a:p>
          <a:p>
            <a:pPr eaLnBrk="0" hangingPunct="0">
              <a:tabLst>
                <a:tab pos="1828800" algn="l"/>
                <a:tab pos="2628900" algn="l"/>
                <a:tab pos="3543300" algn="l"/>
                <a:tab pos="4457700" algn="l"/>
                <a:tab pos="4914900" algn="l"/>
                <a:tab pos="5257800" algn="l"/>
                <a:tab pos="5372100" algn="l"/>
                <a:tab pos="5772150" algn="l"/>
              </a:tabLst>
            </a:pPr>
            <a:r>
              <a:rPr lang="en-US" sz="2800" b="1">
                <a:solidFill>
                  <a:srgbClr val="0000FF"/>
                </a:solidFill>
                <a:cs typeface="Arial" pitchFamily="34" charset="0"/>
              </a:rPr>
              <a:t>50 students per session</a:t>
            </a:r>
          </a:p>
          <a:p>
            <a:pPr eaLnBrk="0" hangingPunct="0">
              <a:tabLst>
                <a:tab pos="1828800" algn="l"/>
                <a:tab pos="2628900" algn="l"/>
                <a:tab pos="3543300" algn="l"/>
                <a:tab pos="4457700" algn="l"/>
                <a:tab pos="4914900" algn="l"/>
                <a:tab pos="5257800" algn="l"/>
                <a:tab pos="5372100" algn="l"/>
                <a:tab pos="5772150" algn="l"/>
              </a:tabLst>
            </a:pPr>
            <a:endParaRPr lang="en-US" sz="2000" b="1">
              <a:cs typeface="Arial" pitchFamily="34" charset="0"/>
            </a:endParaRPr>
          </a:p>
          <a:p>
            <a:pPr eaLnBrk="0" hangingPunct="0">
              <a:tabLst>
                <a:tab pos="1828800" algn="l"/>
                <a:tab pos="2628900" algn="l"/>
                <a:tab pos="3543300" algn="l"/>
                <a:tab pos="4457700" algn="l"/>
                <a:tab pos="4914900" algn="l"/>
                <a:tab pos="5257800" algn="l"/>
                <a:tab pos="5372100" algn="l"/>
                <a:tab pos="5772150" algn="l"/>
              </a:tabLst>
            </a:pPr>
            <a:r>
              <a:rPr lang="en-US" sz="2000" b="1">
                <a:solidFill>
                  <a:srgbClr val="FF0000"/>
                </a:solidFill>
                <a:cs typeface="Arial" pitchFamily="34" charset="0"/>
              </a:rPr>
              <a:t>Exam             Talk       Exam      End</a:t>
            </a:r>
            <a:r>
              <a:rPr lang="en-US" sz="2000" b="1">
                <a:cs typeface="Arial" pitchFamily="34" charset="0"/>
              </a:rPr>
              <a:t>	      </a:t>
            </a:r>
            <a:r>
              <a:rPr lang="en-US" sz="2000" b="1">
                <a:solidFill>
                  <a:srgbClr val="FF0000"/>
                </a:solidFill>
                <a:cs typeface="Arial" pitchFamily="34" charset="0"/>
              </a:rPr>
              <a:t>TA 1   TA 2</a:t>
            </a:r>
            <a:r>
              <a:rPr lang="en-US" sz="2000" b="1">
                <a:cs typeface="Arial" pitchFamily="34" charset="0"/>
              </a:rPr>
              <a:t>   </a:t>
            </a:r>
            <a:r>
              <a:rPr lang="en-US" sz="2000" b="1">
                <a:solidFill>
                  <a:srgbClr val="FF0000"/>
                </a:solidFill>
                <a:cs typeface="Arial" pitchFamily="34" charset="0"/>
              </a:rPr>
              <a:t>TA3  TA4</a:t>
            </a:r>
            <a:r>
              <a:rPr lang="en-US" sz="2000" b="1">
                <a:cs typeface="Arial" pitchFamily="34" charset="0"/>
              </a:rPr>
              <a:t> </a:t>
            </a:r>
          </a:p>
          <a:p>
            <a:pPr eaLnBrk="0" hangingPunct="0">
              <a:tabLst>
                <a:tab pos="1828800" algn="l"/>
                <a:tab pos="2628900" algn="l"/>
                <a:tab pos="3543300" algn="l"/>
                <a:tab pos="4457700" algn="l"/>
                <a:tab pos="4914900" algn="l"/>
                <a:tab pos="5257800" algn="l"/>
                <a:tab pos="5372100" algn="l"/>
                <a:tab pos="5772150" algn="l"/>
              </a:tabLst>
            </a:pPr>
            <a:r>
              <a:rPr lang="en-US" sz="2000" b="1">
                <a:solidFill>
                  <a:srgbClr val="FF0000"/>
                </a:solidFill>
                <a:cs typeface="Arial" pitchFamily="34" charset="0"/>
              </a:rPr>
              <a:t>Sessions</a:t>
            </a:r>
            <a:endParaRPr lang="en-US" sz="2000" b="1">
              <a:cs typeface="Arial" pitchFamily="34" charset="0"/>
            </a:endParaRPr>
          </a:p>
          <a:p>
            <a:pPr eaLnBrk="0" hangingPunct="0">
              <a:tabLst>
                <a:tab pos="1828800" algn="l"/>
                <a:tab pos="2628900" algn="l"/>
                <a:tab pos="3543300" algn="l"/>
                <a:tab pos="4457700" algn="l"/>
                <a:tab pos="4914900" algn="l"/>
                <a:tab pos="5257800" algn="l"/>
                <a:tab pos="5372100" algn="l"/>
                <a:tab pos="5772150" algn="l"/>
              </a:tabLst>
            </a:pPr>
            <a:endParaRPr lang="en-US" sz="2000" b="1">
              <a:cs typeface="Arial" pitchFamily="34" charset="0"/>
            </a:endParaRPr>
          </a:p>
          <a:p>
            <a:pPr eaLnBrk="0" hangingPunct="0">
              <a:tabLst>
                <a:tab pos="1828800" algn="l"/>
                <a:tab pos="2628900" algn="l"/>
                <a:tab pos="3543300" algn="l"/>
                <a:tab pos="4457700" algn="l"/>
                <a:tab pos="4914900" algn="l"/>
                <a:tab pos="5257800" algn="l"/>
                <a:tab pos="5372100" algn="l"/>
                <a:tab pos="5772150" algn="l"/>
              </a:tabLst>
            </a:pPr>
            <a:r>
              <a:rPr lang="en-US" sz="2000" b="1">
                <a:cs typeface="Arial" pitchFamily="34" charset="0"/>
              </a:rPr>
              <a:t>Session 1    </a:t>
            </a:r>
            <a:r>
              <a:rPr lang="en-US" sz="2000">
                <a:cs typeface="Arial" pitchFamily="34" charset="0"/>
              </a:rPr>
              <a:t>08:45a    09:00a     10:00a</a:t>
            </a:r>
            <a:r>
              <a:rPr lang="en-US" sz="2000" b="1">
                <a:cs typeface="Arial" pitchFamily="34" charset="0"/>
              </a:rPr>
              <a:t>      </a:t>
            </a:r>
            <a:r>
              <a:rPr lang="en-US" sz="2000">
                <a:cs typeface="Arial" pitchFamily="34" charset="0"/>
              </a:rPr>
              <a:t>SM      AM     KW   PG</a:t>
            </a:r>
            <a:endParaRPr lang="en-US" sz="2000" b="1">
              <a:cs typeface="Arial" pitchFamily="34" charset="0"/>
            </a:endParaRPr>
          </a:p>
          <a:p>
            <a:pPr eaLnBrk="0" hangingPunct="0">
              <a:tabLst>
                <a:tab pos="1828800" algn="l"/>
                <a:tab pos="2628900" algn="l"/>
                <a:tab pos="3543300" algn="l"/>
                <a:tab pos="4457700" algn="l"/>
                <a:tab pos="4914900" algn="l"/>
                <a:tab pos="5257800" algn="l"/>
                <a:tab pos="5372100" algn="l"/>
                <a:tab pos="5772150" algn="l"/>
              </a:tabLst>
            </a:pPr>
            <a:r>
              <a:rPr lang="en-US" sz="2000" b="1">
                <a:ea typeface="Times New Roman" pitchFamily="18" charset="0"/>
                <a:cs typeface="Arial" pitchFamily="34" charset="0"/>
              </a:rPr>
              <a:t>Session 2    </a:t>
            </a:r>
            <a:r>
              <a:rPr lang="en-US" sz="2000">
                <a:ea typeface="Times New Roman" pitchFamily="18" charset="0"/>
                <a:cs typeface="Arial" pitchFamily="34" charset="0"/>
              </a:rPr>
              <a:t>10:15a    10:30a     11:30a      SM      AM     KW   PG</a:t>
            </a:r>
            <a:endParaRPr lang="en-US" sz="2000"/>
          </a:p>
          <a:p>
            <a:pPr eaLnBrk="0" hangingPunct="0">
              <a:tabLst>
                <a:tab pos="1828800" algn="l"/>
                <a:tab pos="2628900" algn="l"/>
                <a:tab pos="3543300" algn="l"/>
                <a:tab pos="4457700" algn="l"/>
                <a:tab pos="4914900" algn="l"/>
                <a:tab pos="5257800" algn="l"/>
                <a:tab pos="5372100" algn="l"/>
                <a:tab pos="5772150" algn="l"/>
              </a:tabLst>
            </a:pPr>
            <a:r>
              <a:rPr lang="en-US" sz="2000" b="1">
                <a:cs typeface="Times New Roman" pitchFamily="18" charset="0"/>
              </a:rPr>
              <a:t>Session 3    </a:t>
            </a:r>
            <a:r>
              <a:rPr lang="en-US" sz="2000">
                <a:cs typeface="Times New Roman" pitchFamily="18" charset="0"/>
              </a:rPr>
              <a:t>11:45a    12:00n     01:00p      SM      AM     LH    PG</a:t>
            </a:r>
            <a:endParaRPr lang="en-US" sz="2000"/>
          </a:p>
          <a:p>
            <a:pPr eaLnBrk="0" hangingPunct="0">
              <a:tabLst>
                <a:tab pos="1828800" algn="l"/>
                <a:tab pos="2628900" algn="l"/>
                <a:tab pos="3543300" algn="l"/>
                <a:tab pos="4457700" algn="l"/>
                <a:tab pos="4914900" algn="l"/>
                <a:tab pos="5257800" algn="l"/>
                <a:tab pos="5372100" algn="l"/>
                <a:tab pos="5772150" algn="l"/>
              </a:tabLst>
            </a:pPr>
            <a:r>
              <a:rPr lang="en-US" sz="2000" b="1">
                <a:cs typeface="Times New Roman" pitchFamily="18" charset="0"/>
              </a:rPr>
              <a:t>Session 4    </a:t>
            </a:r>
            <a:r>
              <a:rPr lang="en-US" sz="2000">
                <a:cs typeface="Times New Roman" pitchFamily="18" charset="0"/>
              </a:rPr>
              <a:t>01:15p    01:30p     02:30p      KW     AM     LH    PG</a:t>
            </a:r>
            <a:endParaRPr lang="en-US" sz="2000"/>
          </a:p>
          <a:p>
            <a:pPr eaLnBrk="0" hangingPunct="0">
              <a:tabLst>
                <a:tab pos="1828800" algn="l"/>
                <a:tab pos="2628900" algn="l"/>
                <a:tab pos="3543300" algn="l"/>
                <a:tab pos="4457700" algn="l"/>
                <a:tab pos="4914900" algn="l"/>
                <a:tab pos="5257800" algn="l"/>
                <a:tab pos="5372100" algn="l"/>
                <a:tab pos="5772150" algn="l"/>
              </a:tabLst>
            </a:pPr>
            <a:r>
              <a:rPr lang="en-US" sz="2000" b="1">
                <a:cs typeface="Times New Roman" pitchFamily="18" charset="0"/>
              </a:rPr>
              <a:t>Session 5    </a:t>
            </a:r>
            <a:r>
              <a:rPr lang="en-US" sz="2000">
                <a:cs typeface="Times New Roman" pitchFamily="18" charset="0"/>
              </a:rPr>
              <a:t>02:45p    03:00p     04:00p      KW     AM     LH    PG</a:t>
            </a:r>
            <a:endParaRPr lang="en-US" sz="2000"/>
          </a:p>
          <a:p>
            <a:pPr eaLnBrk="0" hangingPunct="0">
              <a:tabLst>
                <a:tab pos="1828800" algn="l"/>
                <a:tab pos="2628900" algn="l"/>
                <a:tab pos="3543300" algn="l"/>
                <a:tab pos="4457700" algn="l"/>
                <a:tab pos="4914900" algn="l"/>
                <a:tab pos="5257800" algn="l"/>
                <a:tab pos="5372100" algn="l"/>
                <a:tab pos="5772150" algn="l"/>
              </a:tabLst>
            </a:pPr>
            <a:r>
              <a:rPr lang="en-US" sz="2000" b="1">
                <a:cs typeface="Times New Roman" pitchFamily="18" charset="0"/>
              </a:rPr>
              <a:t>Session 6    </a:t>
            </a:r>
            <a:r>
              <a:rPr lang="en-US" sz="2000">
                <a:cs typeface="Times New Roman" pitchFamily="18" charset="0"/>
              </a:rPr>
              <a:t>04:15p    04:30p     05:30p      KW     NA     LH    PG</a:t>
            </a:r>
            <a:endParaRPr lang="en-US" sz="20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smtClean="0">
                <a:solidFill>
                  <a:srgbClr val="FF0000"/>
                </a:solidFill>
                <a:latin typeface="Arial Black" pitchFamily="34" charset="0"/>
              </a:rPr>
              <a:t>Practical Logistics</a:t>
            </a:r>
          </a:p>
        </p:txBody>
      </p:sp>
      <p:sp>
        <p:nvSpPr>
          <p:cNvPr id="24579" name="Rectangle 3"/>
          <p:cNvSpPr>
            <a:spLocks noGrp="1" noChangeArrowheads="1"/>
          </p:cNvSpPr>
          <p:nvPr>
            <p:ph type="body" idx="1"/>
          </p:nvPr>
        </p:nvSpPr>
        <p:spPr>
          <a:xfrm>
            <a:off x="685800" y="1828800"/>
            <a:ext cx="7772400" cy="4267200"/>
          </a:xfrm>
        </p:spPr>
        <p:txBody>
          <a:bodyPr/>
          <a:lstStyle/>
          <a:p>
            <a:pPr eaLnBrk="1" hangingPunct="1">
              <a:lnSpc>
                <a:spcPct val="90000"/>
              </a:lnSpc>
            </a:pPr>
            <a:r>
              <a:rPr lang="en-US" sz="2400" smtClean="0">
                <a:latin typeface="Verdana" pitchFamily="34" charset="0"/>
              </a:rPr>
              <a:t>25 slots per session – Do not exceed this except by special permission. </a:t>
            </a:r>
          </a:p>
          <a:p>
            <a:pPr eaLnBrk="1" hangingPunct="1">
              <a:lnSpc>
                <a:spcPct val="90000"/>
              </a:lnSpc>
            </a:pPr>
            <a:endParaRPr lang="en-US" sz="2400" smtClean="0">
              <a:latin typeface="Verdana" pitchFamily="34" charset="0"/>
            </a:endParaRPr>
          </a:p>
          <a:p>
            <a:pPr eaLnBrk="1" hangingPunct="1">
              <a:lnSpc>
                <a:spcPct val="90000"/>
              </a:lnSpc>
            </a:pPr>
            <a:r>
              <a:rPr lang="en-US" sz="2400" smtClean="0">
                <a:latin typeface="Verdana" pitchFamily="34" charset="0"/>
              </a:rPr>
              <a:t>If there is no room for you in a session –   then you must make another choice or find    a person willing to switch with you.</a:t>
            </a:r>
          </a:p>
          <a:p>
            <a:pPr eaLnBrk="1" hangingPunct="1">
              <a:lnSpc>
                <a:spcPct val="90000"/>
              </a:lnSpc>
            </a:pPr>
            <a:endParaRPr lang="en-US" sz="2400" smtClean="0">
              <a:latin typeface="Verdana" pitchFamily="34" charset="0"/>
            </a:endParaRPr>
          </a:p>
          <a:p>
            <a:pPr eaLnBrk="1" hangingPunct="1">
              <a:lnSpc>
                <a:spcPct val="90000"/>
              </a:lnSpc>
            </a:pPr>
            <a:r>
              <a:rPr lang="en-US" sz="2400" smtClean="0">
                <a:latin typeface="Verdana" pitchFamily="34" charset="0"/>
              </a:rPr>
              <a:t>Students who have special needs must have their eligibility papers on file and </a:t>
            </a:r>
            <a:r>
              <a:rPr lang="en-US" sz="2400" b="1" smtClean="0">
                <a:latin typeface="Verdana" pitchFamily="34" charset="0"/>
              </a:rPr>
              <a:t>MUST sign up for the last review and exam sessions.</a:t>
            </a:r>
          </a:p>
          <a:p>
            <a:pPr eaLnBrk="1" hangingPunct="1">
              <a:lnSpc>
                <a:spcPct val="90000"/>
              </a:lnSpc>
            </a:pPr>
            <a:endParaRPr lang="en-US" sz="2400" smtClean="0">
              <a:latin typeface="Verdana" pitchFamily="34" charset="0"/>
            </a:endParaRPr>
          </a:p>
          <a:p>
            <a:pPr eaLnBrk="1" hangingPunct="1">
              <a:lnSpc>
                <a:spcPct val="90000"/>
              </a:lnSpc>
            </a:pPr>
            <a:endParaRPr lang="en-US" sz="2400" smtClean="0">
              <a:latin typeface="Verdana"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464</Words>
  <Application>Microsoft Office PowerPoint</Application>
  <PresentationFormat>On-screen Show (4:3)</PresentationFormat>
  <Paragraphs>254</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Slide Review</vt:lpstr>
      <vt:lpstr>Slide 2</vt:lpstr>
      <vt:lpstr>Grade Breakdown </vt:lpstr>
      <vt:lpstr>Slide 4</vt:lpstr>
      <vt:lpstr>Slide 5</vt:lpstr>
      <vt:lpstr>Slide 6</vt:lpstr>
      <vt:lpstr>Practical Exam</vt:lpstr>
      <vt:lpstr>Slide 8</vt:lpstr>
      <vt:lpstr>Practical Logistics</vt:lpstr>
      <vt:lpstr>Slide 10</vt:lpstr>
      <vt:lpstr>Take Note!</vt:lpstr>
      <vt:lpstr>Violating the Academic Policy and our Exam Rules</vt:lpstr>
      <vt:lpstr>The Practical Exam Grading Rules!</vt:lpstr>
      <vt:lpstr>Slide 14</vt:lpstr>
      <vt:lpstr>Slide 15</vt:lpstr>
      <vt:lpstr>Slide 16</vt:lpstr>
      <vt:lpstr>Double Room Exam Flow</vt:lpstr>
      <vt:lpstr>Slide 18</vt:lpstr>
      <vt:lpstr>Exam Logistics</vt:lpstr>
      <vt:lpstr>Exam Logistics contd.</vt:lpstr>
      <vt:lpstr>Exam Logistics contd.</vt:lpstr>
      <vt:lpstr>Exam Logistics Contd.</vt:lpstr>
      <vt:lpstr>Exam Logistics contd.</vt:lpstr>
      <vt:lpstr>End of the Exam…</vt:lpstr>
      <vt:lpstr>Slide 25</vt:lpstr>
    </vt:vector>
  </TitlesOfParts>
  <Company>Florida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Review</dc:title>
  <dc:creator>hancock</dc:creator>
  <cp:lastModifiedBy>hancock</cp:lastModifiedBy>
  <cp:revision>1</cp:revision>
  <dcterms:created xsi:type="dcterms:W3CDTF">2009-07-31T13:41:01Z</dcterms:created>
  <dcterms:modified xsi:type="dcterms:W3CDTF">2009-07-31T13:41:35Z</dcterms:modified>
</cp:coreProperties>
</file>